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8" r:id="rId5"/>
  </p:sldMasterIdLst>
  <p:notesMasterIdLst>
    <p:notesMasterId r:id="rId21"/>
  </p:notesMasterIdLst>
  <p:sldIdLst>
    <p:sldId id="320" r:id="rId6"/>
    <p:sldId id="333" r:id="rId7"/>
    <p:sldId id="12415" r:id="rId8"/>
    <p:sldId id="12429" r:id="rId9"/>
    <p:sldId id="12428" r:id="rId10"/>
    <p:sldId id="12430" r:id="rId11"/>
    <p:sldId id="12437" r:id="rId12"/>
    <p:sldId id="12424" r:id="rId13"/>
    <p:sldId id="12431" r:id="rId14"/>
    <p:sldId id="12432" r:id="rId15"/>
    <p:sldId id="12433" r:id="rId16"/>
    <p:sldId id="1783" r:id="rId17"/>
    <p:sldId id="12436" r:id="rId18"/>
    <p:sldId id="12435" r:id="rId19"/>
    <p:sldId id="2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6B2915-2B95-6884-857E-CC249B48E284}" name="Todd Nedwick" initials="TN" userId="S::tnedwick@nhtinc.org::2a99e4ed-b7b3-4c04-96ce-04bd1ed41f55" providerId="AD"/>
  <p188:author id="{4CBB44F4-8245-ECA0-BAFC-D5DC4298E245}" name="Madeleine McCullough" initials="MM" userId="S::mmccullough@nhtinc.org::3cdae0aa-8432-4111-8588-77ab32ca89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523" autoAdjust="0"/>
  </p:normalViewPr>
  <p:slideViewPr>
    <p:cSldViewPr snapToGrid="0">
      <p:cViewPr varScale="1">
        <p:scale>
          <a:sx n="47" d="100"/>
          <a:sy n="47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70854461930025E-2"/>
          <c:y val="0.18312777554644058"/>
          <c:w val="0.92945071263100809"/>
          <c:h val="0.6050271392801881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Sheet1!$H$67</c:f>
              <c:strCache>
                <c:ptCount val="1"/>
                <c:pt idx="0">
                  <c:v>Energy efficiency upgrades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Sheet1!$I$67</c:f>
              <c:numCache>
                <c:formatCode>_("$"* #,##0_);_("$"* \(#,##0\);_("$"* "-"??_);_(@_)</c:formatCode>
                <c:ptCount val="1"/>
                <c:pt idx="0">
                  <c:v>3201000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0F-4895-9196-7D9EC6E07A7D}"/>
            </c:ext>
          </c:extLst>
        </c:ser>
        <c:ser>
          <c:idx val="1"/>
          <c:order val="1"/>
          <c:tx>
            <c:strRef>
              <c:f>Sheet1!$H$68</c:f>
              <c:strCache>
                <c:ptCount val="1"/>
                <c:pt idx="0">
                  <c:v>Electrification upgrades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Sheet1!$I$68</c:f>
              <c:numCache>
                <c:formatCode>_("$"* #,##0_);_("$"* \(#,##0\);_("$"* "-"??_);_(@_)</c:formatCode>
                <c:ptCount val="1"/>
                <c:pt idx="0">
                  <c:v>6240000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0F-4895-9196-7D9EC6E07A7D}"/>
            </c:ext>
          </c:extLst>
        </c:ser>
        <c:ser>
          <c:idx val="2"/>
          <c:order val="2"/>
          <c:tx>
            <c:strRef>
              <c:f>Sheet1!$H$69</c:f>
              <c:strCache>
                <c:ptCount val="1"/>
                <c:pt idx="0">
                  <c:v>Healthy Housing upgrades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Sheet1!$I$69</c:f>
              <c:numCache>
                <c:formatCode>_("$"* #,##0_);_("$"* \(#,##0\);_("$"* "-"??_);_(@_)</c:formatCode>
                <c:ptCount val="1"/>
                <c:pt idx="0">
                  <c:v>2607800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0F-4895-9196-7D9EC6E07A7D}"/>
            </c:ext>
          </c:extLst>
        </c:ser>
        <c:ser>
          <c:idx val="3"/>
          <c:order val="3"/>
          <c:tx>
            <c:strRef>
              <c:f>Sheet1!$H$70</c:f>
              <c:strCache>
                <c:ptCount val="1"/>
                <c:pt idx="0">
                  <c:v>Solar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Sheet1!$I$70</c:f>
              <c:numCache>
                <c:formatCode>_("$"* #,##0_);_("$"* \(#,##0\);_("$"* "-"??_);_(@_)</c:formatCode>
                <c:ptCount val="1"/>
                <c:pt idx="0">
                  <c:v>620000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0F-4895-9196-7D9EC6E07A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8794656"/>
        <c:axId val="768799456"/>
      </c:barChart>
      <c:catAx>
        <c:axId val="7687946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68799456"/>
        <c:crosses val="autoZero"/>
        <c:auto val="1"/>
        <c:lblAlgn val="ctr"/>
        <c:lblOffset val="100"/>
        <c:noMultiLvlLbl val="0"/>
      </c:catAx>
      <c:valAx>
        <c:axId val="768799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Museo Sans 100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76879465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0.80554</cdr:y>
    </cdr:from>
    <cdr:to>
      <cdr:x>0.51397</cdr:x>
      <cdr:y>0.89528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A240FDF2-562C-B702-8541-74E59411EE13}"/>
            </a:ext>
          </a:extLst>
        </cdr:cNvPr>
        <cdr:cNvSpPr txBox="1"/>
      </cdr:nvSpPr>
      <cdr:spPr>
        <a:xfrm xmlns:a="http://schemas.openxmlformats.org/drawingml/2006/main" flipH="1">
          <a:off x="5947410" y="2964311"/>
          <a:ext cx="166170" cy="3302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baseline="0" dirty="0">
              <a:solidFill>
                <a:schemeClr val="bg1"/>
              </a:solidFill>
            </a:rPr>
            <a:t> Efficiency</a:t>
          </a:r>
        </a:p>
        <a:p xmlns:a="http://schemas.openxmlformats.org/drawingml/2006/main">
          <a:endParaRPr lang="en-US" sz="300" dirty="0">
            <a:solidFill>
              <a:schemeClr val="bg1"/>
            </a:solidFill>
          </a:endParaRPr>
        </a:p>
        <a:p xmlns:a="http://schemas.openxmlformats.org/drawingml/2006/main">
          <a:r>
            <a:rPr lang="en-US" sz="900" dirty="0">
              <a:solidFill>
                <a:schemeClr val="bg1"/>
              </a:solidFill>
            </a:rPr>
            <a:t>$3.2 M</a:t>
          </a:r>
        </a:p>
      </cdr:txBody>
    </cdr:sp>
  </cdr:relSizeAnchor>
  <cdr:relSizeAnchor xmlns:cdr="http://schemas.openxmlformats.org/drawingml/2006/chartDrawing">
    <cdr:from>
      <cdr:x>0.50051</cdr:x>
      <cdr:y>0.22013</cdr:y>
    </cdr:from>
    <cdr:to>
      <cdr:x>0.84584</cdr:x>
      <cdr:y>0.28302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0E31AD8-D985-3EAB-1AB6-AD7F414F9EF3}"/>
            </a:ext>
          </a:extLst>
        </cdr:cNvPr>
        <cdr:cNvSpPr txBox="1"/>
      </cdr:nvSpPr>
      <cdr:spPr>
        <a:xfrm xmlns:a="http://schemas.openxmlformats.org/drawingml/2006/main">
          <a:off x="1325337" y="762000"/>
          <a:ext cx="914400" cy="2177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0.31552</cdr:x>
      <cdr:y>0.76077</cdr:y>
    </cdr:from>
    <cdr:to>
      <cdr:x>0.91367</cdr:x>
      <cdr:y>0.81066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C7EA5651-703C-C7A5-46A0-6306EEC998A6}"/>
            </a:ext>
          </a:extLst>
        </cdr:cNvPr>
        <cdr:cNvSpPr txBox="1"/>
      </cdr:nvSpPr>
      <cdr:spPr>
        <a:xfrm xmlns:a="http://schemas.openxmlformats.org/drawingml/2006/main">
          <a:off x="835480" y="3652157"/>
          <a:ext cx="1583871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0.31963</cdr:x>
      <cdr:y>0.75624</cdr:y>
    </cdr:from>
    <cdr:to>
      <cdr:x>0.95272</cdr:x>
      <cdr:y>0.81633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31398EC5-982B-14E1-41A3-4D45387A4AAD}"/>
            </a:ext>
          </a:extLst>
        </cdr:cNvPr>
        <cdr:cNvSpPr txBox="1"/>
      </cdr:nvSpPr>
      <cdr:spPr>
        <a:xfrm xmlns:a="http://schemas.openxmlformats.org/drawingml/2006/main">
          <a:off x="846365" y="3630386"/>
          <a:ext cx="1676400" cy="288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0.87991</cdr:x>
      <cdr:y>0.34676</cdr:y>
    </cdr:from>
    <cdr:to>
      <cdr:x>0.98679</cdr:x>
      <cdr:y>0.52239</cdr:y>
    </cdr:to>
    <cdr:sp macro="" textlink="">
      <cdr:nvSpPr>
        <cdr:cNvPr id="7" name="TextBox 8">
          <a:extLst xmlns:a="http://schemas.openxmlformats.org/drawingml/2006/main">
            <a:ext uri="{FF2B5EF4-FFF2-40B4-BE49-F238E27FC236}">
              <a16:creationId xmlns:a16="http://schemas.microsoft.com/office/drawing/2014/main" id="{AB86FD2E-8C87-F322-AF2D-A15391D2C0E5}"/>
            </a:ext>
          </a:extLst>
        </cdr:cNvPr>
        <cdr:cNvSpPr txBox="1"/>
      </cdr:nvSpPr>
      <cdr:spPr>
        <a:xfrm xmlns:a="http://schemas.openxmlformats.org/drawingml/2006/main">
          <a:off x="10466352" y="1276026"/>
          <a:ext cx="1271359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cap="all" dirty="0">
              <a:solidFill>
                <a:schemeClr val="tx2"/>
              </a:solidFill>
              <a:latin typeface="Museo Sans 300" panose="02000000000000000000" pitchFamily="50" charset="0"/>
            </a:rPr>
            <a:t>Solar</a:t>
          </a:r>
          <a:r>
            <a:rPr lang="en-US" b="1" dirty="0">
              <a:solidFill>
                <a:schemeClr val="tx2"/>
              </a:solidFill>
              <a:latin typeface="Museo Sans 300" panose="02000000000000000000" pitchFamily="50" charset="0"/>
            </a:rPr>
            <a:t>   $600K</a:t>
          </a:r>
        </a:p>
      </cdr:txBody>
    </cdr:sp>
  </cdr:relSizeAnchor>
  <cdr:relSizeAnchor xmlns:cdr="http://schemas.openxmlformats.org/drawingml/2006/chartDrawing">
    <cdr:from>
      <cdr:x>0.85341</cdr:x>
      <cdr:y>0.44692</cdr:y>
    </cdr:from>
    <cdr:to>
      <cdr:x>0.87961</cdr:x>
      <cdr:y>0.44779</cdr:y>
    </cdr:to>
    <cdr:cxnSp macro="">
      <cdr:nvCxnSpPr>
        <cdr:cNvPr id="9" name="Straight Connector 8">
          <a:extLst xmlns:a="http://schemas.openxmlformats.org/drawingml/2006/main">
            <a:ext uri="{FF2B5EF4-FFF2-40B4-BE49-F238E27FC236}">
              <a16:creationId xmlns:a16="http://schemas.microsoft.com/office/drawing/2014/main" id="{A3D735F3-9AC8-DC71-BBD8-181F92B163CE}"/>
            </a:ext>
          </a:extLst>
        </cdr:cNvPr>
        <cdr:cNvCxnSpPr>
          <a:endCxn xmlns:a="http://schemas.openxmlformats.org/drawingml/2006/main" id="7" idx="1"/>
        </cdr:cNvCxnSpPr>
      </cdr:nvCxnSpPr>
      <cdr:spPr>
        <a:xfrm xmlns:a="http://schemas.openxmlformats.org/drawingml/2006/main">
          <a:off x="10151205" y="1644632"/>
          <a:ext cx="311621" cy="318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4A316-70B6-4CB8-8BF2-A32B41AB1CFA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1657B-252E-4378-9DCC-ED8F0706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9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75AC9-29D3-4C37-8EA2-72D1B4C3F6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997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4F8FB-16A7-6DCB-EE67-D87EB2C24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591572-0F41-D30C-61FA-F40B75028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C02C36-72FA-0743-8E49-13CCC753D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E9274-62FA-D529-5FAF-E73ECE36DF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E7F08-2401-4D60-AD58-26A3D03E8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954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B8630-D9C6-1D7E-63CE-F63934928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8CF1D-3746-E2E6-1B97-D379F81ED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9DCF3B-D058-6F62-5587-99FAF8B43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C2EDF-25DD-C6CC-BFBE-B7E4B09B7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E7F08-2401-4D60-AD58-26A3D03E8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64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ECDAA-804B-8132-E45C-7CDFB8EB3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5DAE97-3947-95D1-5B73-19F2D34FA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10C2C-ECC2-0DD6-9C52-6F3675BB0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EA99D-7B6F-3A66-A526-B640ECCD12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E7F08-2401-4D60-AD58-26A3D03E8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605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E0892-A5D2-F623-9369-F0E2C6E8C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BD4942-C495-5716-445E-8BEA28C6E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64A4C2-0D38-8EB1-514F-EA91A56A8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BD119-5B11-54E7-85F4-8C580B4E1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E7F08-2401-4D60-AD58-26A3D03E8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557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083BF-7599-A988-A466-B78F1D6F5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EF3F75-C75C-043F-74E1-FB730F649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31D128-9597-9466-FE2B-6C3DC8E6B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CA91D-C8B6-9519-F7AB-14AE1B9A9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E7F08-2401-4D60-AD58-26A3D03E8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27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75AC9-29D3-4C37-8EA2-72D1B4C3F6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3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245" name="Google Shape;245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74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70076-2EC3-4325-3A93-D20B1979C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D7CF3-302F-C039-6BFA-A834966D2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C3EC7-1A42-5F92-1103-E63B61DD8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50701-7BAC-853F-413D-4F4B848B8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1657B-252E-4378-9DCC-ED8F070675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08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3BBD1-6E47-1F27-12A0-57DDB0FD2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D3E2D7-DC78-006D-04A9-424A93FA7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BEA8C1-11C6-FA8E-E8C9-9593E1EB5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6E732-F368-8473-F0DD-7B899CF88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E7F08-2401-4D60-AD58-26A3D03E8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99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BA47F-88B7-BFF2-9645-AE955AFA3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3BBCB9-89EB-E9CC-6572-D7C758BCB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2188DB-BF90-0FEE-5C23-435374EF2B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C2468-9668-626B-1A9C-96D45AD7D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E7F08-2401-4D60-AD58-26A3D03E8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017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72660-D4A1-8586-6453-564DB2174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68F85-FF0C-A4C5-0321-B9F803E49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D49758-3344-3E70-1483-31EE98CDA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642AA-6E55-D69D-7C43-1A332CC72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E7F08-2401-4D60-AD58-26A3D03E8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754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B43C1-CA2A-A55C-A1DB-8F18490EF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FEFF9F-6AF8-ED93-8D28-C407C0088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535FCA-D9AB-9F7A-DAE4-12A7FC75C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607FA-6D70-B2CC-6BF8-BF3FF1070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E7F08-2401-4D60-AD58-26A3D03E8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971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D04FF-1D03-9748-589A-A9F369396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57554-D8F2-9DD9-B700-4F54B443E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711F77-8D70-ADCF-67A9-765F60F26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D8088-331A-438E-A455-161A3D8A0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E7F08-2401-4D60-AD58-26A3D03E8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6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40D9-B90D-4749-8D69-D3CC04877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595D4-2094-5140-8F75-E79512B8C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02301E2-EB05-3448-9E9D-2652A6DB0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768B4C4-C37B-5C44-82AB-25552E41D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1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FE8DB-2507-634D-B17A-9A2B14AF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F1F180-8ABD-4942-B438-F60FA1D29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39220-5C21-7F49-9767-E0D8C595E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989C796-DB4E-9149-BB2D-D18366414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DE25EA-164A-7F48-A5A9-20D16927F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90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ext and 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4175061-CC1B-A34A-B474-318504359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0810" y="0"/>
            <a:ext cx="5411190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BBB168-9F9A-A74B-9707-D500E4B5A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888D3A-101A-9040-8CFF-8D2AE0B2E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30FE36-2B21-674A-B87D-BCAFC1F1F29B}"/>
              </a:ext>
            </a:extLst>
          </p:cNvPr>
          <p:cNvCxnSpPr/>
          <p:nvPr userDrawn="1"/>
        </p:nvCxnSpPr>
        <p:spPr>
          <a:xfrm>
            <a:off x="1165806" y="3320698"/>
            <a:ext cx="1223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408EDF92-CE0B-1A4C-9328-46A54EE57A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170" y="969818"/>
            <a:ext cx="3932237" cy="228599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25090C2-D8D1-374B-A1DF-ACF4A226FE2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052945" y="3816928"/>
            <a:ext cx="4003964" cy="2098963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accent4"/>
                </a:solidFill>
                <a:latin typeface="Museo Sans 500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4346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082E90F-C96B-B249-9AB1-ADC55E966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43FC2B-DC55-C046-8F51-B681905FF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05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39B799-436F-2A42-9100-706C1B1C97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CDB5FB0-3CDF-E543-AA6F-7A3B2F78F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036" y="501041"/>
            <a:ext cx="5369939" cy="2031313"/>
          </a:xfrm>
        </p:spPr>
        <p:txBody>
          <a:bodyPr anchor="b" anchorCtr="0"/>
          <a:lstStyle>
            <a:lvl1pPr algn="r">
              <a:defRPr>
                <a:solidFill>
                  <a:srgbClr val="F4702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6527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EDEB55-C5EE-C142-8378-C45B2EC920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NATIONAL HOUSING TRUST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A0180-B417-3444-9D40-FA47253B6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Placeholder 2">
            <a:extLst>
              <a:ext uri="{FF2B5EF4-FFF2-40B4-BE49-F238E27FC236}">
                <a16:creationId xmlns:a16="http://schemas.microsoft.com/office/drawing/2014/main" id="{76AC530E-4A38-444D-ACE8-2F5BBA1E29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A1C58C-282F-2647-941F-6A53B2103210}"/>
              </a:ext>
            </a:extLst>
          </p:cNvPr>
          <p:cNvSpPr/>
          <p:nvPr userDrawn="1"/>
        </p:nvSpPr>
        <p:spPr>
          <a:xfrm>
            <a:off x="1526241" y="0"/>
            <a:ext cx="5238750" cy="68580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4DBE14-9CE5-3B47-9411-FC057E3F2CA3}"/>
              </a:ext>
            </a:extLst>
          </p:cNvPr>
          <p:cNvCxnSpPr/>
          <p:nvPr userDrawn="1"/>
        </p:nvCxnSpPr>
        <p:spPr>
          <a:xfrm>
            <a:off x="2232188" y="3799889"/>
            <a:ext cx="9096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2AF28D0-9BFF-634B-B893-33388A5FE85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accent5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0ABAABA-888C-BC4F-B48C-37B07FE53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7658" y="4005943"/>
            <a:ext cx="4637313" cy="215537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AF64F-BDE8-DF47-9ABB-0B16008BC2F3}"/>
              </a:ext>
            </a:extLst>
          </p:cNvPr>
          <p:cNvSpPr txBox="1"/>
          <p:nvPr userDrawn="1"/>
        </p:nvSpPr>
        <p:spPr>
          <a:xfrm>
            <a:off x="1937656" y="6434240"/>
            <a:ext cx="50809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/>
            <a:r>
              <a:rPr lang="en-US" sz="1000" b="0" i="0" kern="1200">
                <a:solidFill>
                  <a:schemeClr val="accent5"/>
                </a:solidFill>
                <a:latin typeface="Museo Sans 500" panose="02000000000000000000" pitchFamily="2" charset="77"/>
                <a:ea typeface="+mn-ea"/>
                <a:cs typeface="+mn-cs"/>
              </a:rPr>
              <a:t>NATIONAL HOUSING TRUST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7123A7-97DE-615A-1F81-DB264FA3BB77}"/>
              </a:ext>
            </a:extLst>
          </p:cNvPr>
          <p:cNvSpPr/>
          <p:nvPr userDrawn="1"/>
        </p:nvSpPr>
        <p:spPr>
          <a:xfrm>
            <a:off x="9448800" y="5791200"/>
            <a:ext cx="2743200" cy="3057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50">
                <a:latin typeface="Museo Sans 500" panose="02000000000000000000" pitchFamily="50" charset="0"/>
              </a:rPr>
              <a:t>Savannah Apartments, Washington, DC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9E2A7-269C-CD30-F19C-65EA62D8A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7656" y="553874"/>
            <a:ext cx="4637315" cy="3039962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5127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8B39-E902-4146-A670-351312273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801" y="654332"/>
            <a:ext cx="4904828" cy="1030928"/>
          </a:xfrm>
        </p:spPr>
        <p:txBody>
          <a:bodyPr/>
          <a:lstStyle/>
          <a:p>
            <a:r>
              <a:rPr lang="en-US"/>
              <a:t>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B8332E-74C8-CB45-9CF3-2F81C73CA7B5}"/>
              </a:ext>
            </a:extLst>
          </p:cNvPr>
          <p:cNvCxnSpPr/>
          <p:nvPr userDrawn="1"/>
        </p:nvCxnSpPr>
        <p:spPr>
          <a:xfrm>
            <a:off x="914400" y="848783"/>
            <a:ext cx="1117600" cy="0"/>
          </a:xfrm>
          <a:prstGeom prst="line">
            <a:avLst/>
          </a:prstGeom>
          <a:ln w="63500">
            <a:solidFill>
              <a:srgbClr val="F9C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1395DC-9C96-F940-9101-7E07F97EE98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1958" y="1685260"/>
            <a:ext cx="11191924" cy="43088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0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40D9-B90D-4749-8D69-D3CC04877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595D4-2094-5140-8F75-E79512B8C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02301E2-EB05-3448-9E9D-2652A6DB0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768B4C4-C37B-5C44-82AB-25552E41D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80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2EED-66ED-C04B-A61B-CFCC537A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</a:t>
            </a:r>
            <a:r>
              <a:rPr lang="en-US" noProof="0"/>
              <a:t>to</a:t>
            </a:r>
            <a:r>
              <a:rPr lang="en-US"/>
              <a:t>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69BA3-CE41-3548-8F53-0F377E285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EA388-0221-BD4F-BDE6-64E06E7A75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8B63B1C-B6FD-F24C-8B1C-ACE5C3FA1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73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9F93B-240C-B24F-98B9-9EB6ACBF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CEA84-E6D3-7F41-8F68-E80FD4313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BEDE78A-CA29-4D49-96C2-4B6EFE94FD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C24AC3-89AD-C44B-B666-45E194318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1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7F089-252E-B149-ADF0-88D9C5BF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5E747-BD49-1B46-9835-29D5C5219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2ADCB-0405-5244-821A-43D36AD73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FF99C16-9EF1-574B-AE29-D3F63DF6B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459CB4A-5B9D-1748-9C7F-6300D36A8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2EED-66ED-C04B-A61B-CFCC537A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</a:t>
            </a:r>
            <a:r>
              <a:rPr lang="en-US" noProof="0"/>
              <a:t>to</a:t>
            </a:r>
            <a:r>
              <a:rPr lang="en-US"/>
              <a:t>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69BA3-CE41-3548-8F53-0F377E285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EA388-0221-BD4F-BDE6-64E06E7A75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8B63B1C-B6FD-F24C-8B1C-ACE5C3FA1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39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DE8D4-D017-4E4B-88C0-9B4CA32C6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 b="1" i="0">
                <a:latin typeface="Museo Sans 900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40534-63E5-9B46-B722-C845446A0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Museo Sans 900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05F77-FDD3-C749-A735-ACBBDE282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1600" b="0" i="0">
                <a:latin typeface="Museo Sans 100" panose="02000000000000000000" pitchFamily="2" charset="77"/>
              </a:defRPr>
            </a:lvl1pPr>
            <a:lvl2pPr>
              <a:defRPr sz="1400" b="0" i="0">
                <a:latin typeface="Museo Sans 100" panose="02000000000000000000" pitchFamily="2" charset="77"/>
              </a:defRPr>
            </a:lvl2pPr>
            <a:lvl3pPr>
              <a:defRPr sz="1200"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C5D98-B1A1-3549-AE88-55A5FA22A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Museo Sans 900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CE6DF-BF5F-BA44-98F1-6AB6B3412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1600" b="0" i="0">
                <a:latin typeface="Museo Sans 100" panose="02000000000000000000" pitchFamily="2" charset="77"/>
              </a:defRPr>
            </a:lvl1pPr>
            <a:lvl2pPr>
              <a:defRPr sz="1400" b="0" i="0">
                <a:latin typeface="Museo Sans 100" panose="02000000000000000000" pitchFamily="2" charset="77"/>
              </a:defRPr>
            </a:lvl2pPr>
            <a:lvl3pPr>
              <a:defRPr sz="1200"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6576B4E-2267-A249-9BBC-E1232C70A1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3F566A-F9F2-FB4F-94F1-6F00F6241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08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DE8D4-D017-4E4B-88C0-9B4CA32C6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 b="1" i="0">
                <a:latin typeface="Museo Sans 900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40534-63E5-9B46-B722-C845446A0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Museo Sans 900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05F77-FDD3-C749-A735-ACBBDE282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1600" b="0" i="0">
                <a:latin typeface="Museo Sans 100" panose="02000000000000000000" pitchFamily="2" charset="77"/>
              </a:defRPr>
            </a:lvl1pPr>
            <a:lvl2pPr>
              <a:defRPr sz="1400" b="0" i="0">
                <a:latin typeface="Museo Sans 100" panose="02000000000000000000" pitchFamily="2" charset="77"/>
              </a:defRPr>
            </a:lvl2pPr>
            <a:lvl3pPr>
              <a:defRPr sz="1200"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C5D98-B1A1-3549-AE88-55A5FA22A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Museo Sans 900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CE6DF-BF5F-BA44-98F1-6AB6B3412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1600" b="0" i="0">
                <a:latin typeface="Museo Sans 100" panose="02000000000000000000" pitchFamily="2" charset="77"/>
              </a:defRPr>
            </a:lvl1pPr>
            <a:lvl2pPr>
              <a:defRPr sz="1400" b="0" i="0">
                <a:latin typeface="Museo Sans 100" panose="02000000000000000000" pitchFamily="2" charset="77"/>
              </a:defRPr>
            </a:lvl2pPr>
            <a:lvl3pPr>
              <a:defRPr sz="1200"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BA4043F-DC3D-2344-8192-68B33BE91F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AE24FDD-5772-3A4A-B2B5-F925895140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39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3E3CF-30E7-C04E-B79D-09D37025B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ED2C98-4B23-9941-8AA7-B594FE9DA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E44F16-239D-9747-BBE5-D404441F2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9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0506AE-66AA-5B4C-92CD-2029EF8E0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25B4862-53A9-BC4E-98C2-EBCC4152A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4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A8F00-F534-A247-8121-EA104309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5CA89-D092-304A-B74E-F2342D25F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7BE10-6698-C640-AC61-9D0A07277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728D89-772D-A84F-86A0-D7EFB845D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DBA5051-6F01-4A41-A80F-02F7F30AA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66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FE8DB-2507-634D-B17A-9A2B14AF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F1F180-8ABD-4942-B438-F60FA1D29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39220-5C21-7F49-9767-E0D8C595E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989C796-DB4E-9149-BB2D-D18366414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DE25EA-164A-7F48-A5A9-20D16927F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97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ex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239000" y="0"/>
            <a:ext cx="4953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762EF3-67FF-884D-BADF-5002A0A15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52411F-351D-944B-BDB6-90FC76C72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934DFD-0658-874C-9C42-C58DAEACC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170" y="969818"/>
            <a:ext cx="3932237" cy="228599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C84A59C-B2CF-4345-B256-6D596C73D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2945" y="3816928"/>
            <a:ext cx="4003964" cy="2098963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accent4"/>
                </a:solidFill>
                <a:latin typeface="Museo Sans 500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201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ext and 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4175061-CC1B-A34A-B474-318504359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0810" y="0"/>
            <a:ext cx="5411190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BBB168-9F9A-A74B-9707-D500E4B5A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888D3A-101A-9040-8CFF-8D2AE0B2E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30FE36-2B21-674A-B87D-BCAFC1F1F29B}"/>
              </a:ext>
            </a:extLst>
          </p:cNvPr>
          <p:cNvCxnSpPr/>
          <p:nvPr userDrawn="1"/>
        </p:nvCxnSpPr>
        <p:spPr>
          <a:xfrm>
            <a:off x="1165806" y="3320698"/>
            <a:ext cx="1223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408EDF92-CE0B-1A4C-9328-46A54EE57A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170" y="969818"/>
            <a:ext cx="3932237" cy="228599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25090C2-D8D1-374B-A1DF-ACF4A226FE2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052945" y="3816928"/>
            <a:ext cx="4003964" cy="2098963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accent4"/>
                </a:solidFill>
                <a:latin typeface="Museo Sans 500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113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082E90F-C96B-B249-9AB1-ADC55E966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43FC2B-DC55-C046-8F51-B681905FF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22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icons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762EF3-67FF-884D-BADF-5002A0A15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9" y="6356352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52411F-351D-944B-BDB6-90FC76C72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8048A6-8407-B84B-A6FA-B719C7026922}"/>
              </a:ext>
            </a:extLst>
          </p:cNvPr>
          <p:cNvCxnSpPr/>
          <p:nvPr userDrawn="1"/>
        </p:nvCxnSpPr>
        <p:spPr>
          <a:xfrm>
            <a:off x="1134832" y="1215532"/>
            <a:ext cx="1223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A934DFD-0658-874C-9C42-C58DAEACC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171" y="398117"/>
            <a:ext cx="9758124" cy="81741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SLIDE WITH ICONS AND SHORT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C84A59C-B2CF-4345-B256-6D596C73D26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34833" y="3984366"/>
            <a:ext cx="2973143" cy="182958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chemeClr val="accent4"/>
                </a:solidFill>
                <a:latin typeface="Museo Sans 500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r>
              <a:rPr lang="en-US">
                <a:solidFill>
                  <a:schemeClr val="tx2"/>
                </a:solidFill>
                <a:ea typeface="Lato" panose="020F0502020204030203" pitchFamily="34" charset="0"/>
                <a:cs typeface="Lato" panose="020F0502020204030203" pitchFamily="34" charset="0"/>
              </a:rPr>
              <a:t> Loreconsectetuer adipiscing elit. Maecenas porttitor congue massa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A53394-A99B-A14C-A706-039A60216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4468" y="3984367"/>
            <a:ext cx="2974619" cy="1870525"/>
          </a:xfrm>
        </p:spPr>
        <p:txBody>
          <a:bodyPr>
            <a:noAutofit/>
          </a:bodyPr>
          <a:lstStyle>
            <a:lvl1pPr>
              <a:defRPr lang="en-US" sz="1600" b="0" i="0" kern="1200" baseline="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>
              <a:defRPr lang="en-US" sz="1600" b="0" i="0" kern="1200" baseline="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>
              <a:defRPr lang="en-US" sz="1600" b="0" i="0" kern="1200" baseline="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>
              <a:defRPr lang="en-US" sz="1600" b="0" i="0" kern="1200" baseline="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>
              <a:defRPr lang="en-US" sz="1600" b="0" i="0" kern="1200" baseline="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B8A8328-FA14-E74F-921D-25A273F75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75579" y="3984366"/>
            <a:ext cx="3001939" cy="1938764"/>
          </a:xfrm>
        </p:spPr>
        <p:txBody>
          <a:bodyPr>
            <a:normAutofit/>
          </a:bodyPr>
          <a:lstStyle>
            <a:lvl1pPr>
              <a:defRPr lang="en-US" sz="1600" b="0" i="0" kern="1200" baseline="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>
              <a:defRPr lang="en-US" sz="1600" b="0" i="0" kern="1200" baseline="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>
              <a:defRPr lang="en-US" sz="1600" b="0" i="0" kern="1200" baseline="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>
              <a:defRPr lang="en-US" sz="1600" b="0" i="0" kern="1200" baseline="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>
              <a:defRPr lang="en-US" sz="1600" b="0" i="0" kern="1200" baseline="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0004A93-7AD1-354B-8BCC-62ABD2CCAB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5285" y="2361586"/>
            <a:ext cx="1392239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41963DAC-0879-2344-9C9C-1A5170A434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5658" y="2363861"/>
            <a:ext cx="1392239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540A1313-1AB5-564F-A73C-61AFB03EDA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0430" y="2350213"/>
            <a:ext cx="1392239" cy="14192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31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9F93B-240C-B24F-98B9-9EB6ACBF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CEA84-E6D3-7F41-8F68-E80FD4313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BEDE78A-CA29-4D49-96C2-4B6EFE94FD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C24AC3-89AD-C44B-B666-45E194318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35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39B799-436F-2A42-9100-706C1B1C97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CDB5FB0-3CDF-E543-AA6F-7A3B2F78F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036" y="501041"/>
            <a:ext cx="5369939" cy="2031313"/>
          </a:xfrm>
        </p:spPr>
        <p:txBody>
          <a:bodyPr anchor="b" anchorCtr="0"/>
          <a:lstStyle>
            <a:lvl1pPr algn="r">
              <a:defRPr>
                <a:solidFill>
                  <a:srgbClr val="F4702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7857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EDEB55-C5EE-C142-8378-C45B2EC920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A0180-B417-3444-9D40-FA47253B6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Placeholder 2">
            <a:extLst>
              <a:ext uri="{FF2B5EF4-FFF2-40B4-BE49-F238E27FC236}">
                <a16:creationId xmlns:a16="http://schemas.microsoft.com/office/drawing/2014/main" id="{76AC530E-4A38-444D-ACE8-2F5BBA1E29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A1C58C-282F-2647-941F-6A53B2103210}"/>
              </a:ext>
            </a:extLst>
          </p:cNvPr>
          <p:cNvSpPr/>
          <p:nvPr userDrawn="1"/>
        </p:nvSpPr>
        <p:spPr>
          <a:xfrm>
            <a:off x="1526241" y="0"/>
            <a:ext cx="5238750" cy="68580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4DBE14-9CE5-3B47-9411-FC057E3F2CA3}"/>
              </a:ext>
            </a:extLst>
          </p:cNvPr>
          <p:cNvCxnSpPr/>
          <p:nvPr userDrawn="1"/>
        </p:nvCxnSpPr>
        <p:spPr>
          <a:xfrm>
            <a:off x="2232188" y="3799889"/>
            <a:ext cx="9096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2AF28D0-9BFF-634B-B893-33388A5FE85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accent5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0ABAABA-888C-BC4F-B48C-37B07FE53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7658" y="4005943"/>
            <a:ext cx="4637313" cy="215537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AF64F-BDE8-DF47-9ABB-0B16008BC2F3}"/>
              </a:ext>
            </a:extLst>
          </p:cNvPr>
          <p:cNvSpPr txBox="1"/>
          <p:nvPr userDrawn="1"/>
        </p:nvSpPr>
        <p:spPr>
          <a:xfrm>
            <a:off x="1937656" y="6434240"/>
            <a:ext cx="50809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/>
            <a:r>
              <a:rPr lang="en-US" sz="1000" b="0" i="0" kern="1200">
                <a:solidFill>
                  <a:schemeClr val="accent5"/>
                </a:solidFill>
                <a:latin typeface="Museo Sans 500" panose="02000000000000000000" pitchFamily="2" charset="77"/>
                <a:ea typeface="+mn-ea"/>
                <a:cs typeface="+mn-cs"/>
              </a:rPr>
              <a:t>NATIONAL HOUSING TRUST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7123A7-97DE-615A-1F81-DB264FA3BB77}"/>
              </a:ext>
            </a:extLst>
          </p:cNvPr>
          <p:cNvSpPr/>
          <p:nvPr userDrawn="1"/>
        </p:nvSpPr>
        <p:spPr>
          <a:xfrm>
            <a:off x="9448800" y="5791200"/>
            <a:ext cx="2743200" cy="3057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50">
                <a:latin typeface="Museo Sans 500" panose="02000000000000000000" pitchFamily="50" charset="0"/>
              </a:rPr>
              <a:t>Savannah Apartments, Washington, DC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9E2A7-269C-CD30-F19C-65EA62D8A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7656" y="553874"/>
            <a:ext cx="4637315" cy="3039962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2969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 energy - NHT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F821C7-D882-CD4A-A676-1DE3B8AF75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2542" b="22542"/>
          <a:stretch/>
        </p:blipFill>
        <p:spPr>
          <a:xfrm>
            <a:off x="0" y="1723869"/>
            <a:ext cx="12192000" cy="4463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D08AF9-1C36-1C48-8457-997284879FFC}"/>
              </a:ext>
            </a:extLst>
          </p:cNvPr>
          <p:cNvSpPr/>
          <p:nvPr userDrawn="1"/>
        </p:nvSpPr>
        <p:spPr>
          <a:xfrm>
            <a:off x="1356879" y="1704108"/>
            <a:ext cx="4762500" cy="4482935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2D0468-BD31-6241-8AE6-162D7F618408}"/>
              </a:ext>
            </a:extLst>
          </p:cNvPr>
          <p:cNvCxnSpPr/>
          <p:nvPr userDrawn="1"/>
        </p:nvCxnSpPr>
        <p:spPr>
          <a:xfrm>
            <a:off x="2074840" y="4002659"/>
            <a:ext cx="82693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876352-D0AE-CF4A-84E7-940D5A5F3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4B9788E-D86D-9947-A831-A93FF7ED3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53491" y="4357256"/>
            <a:ext cx="3629891" cy="1544780"/>
          </a:xfrm>
        </p:spPr>
        <p:txBody>
          <a:bodyPr>
            <a:norm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EDE557-1A22-3756-97FC-870DB2E481E3}"/>
              </a:ext>
            </a:extLst>
          </p:cNvPr>
          <p:cNvSpPr/>
          <p:nvPr userDrawn="1"/>
        </p:nvSpPr>
        <p:spPr>
          <a:xfrm>
            <a:off x="9903279" y="5791200"/>
            <a:ext cx="2288721" cy="3057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50">
                <a:latin typeface="Museo Sans 500" panose="02000000000000000000" pitchFamily="50" charset="0"/>
              </a:rPr>
              <a:t>Solar Installation, Portsmouth, VA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9B6BD5-57FA-A8EF-F35B-511CEF7678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7656" y="1790700"/>
            <a:ext cx="3977369" cy="1803135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808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7F089-252E-B149-ADF0-88D9C5BF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5E747-BD49-1B46-9835-29D5C5219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2ADCB-0405-5244-821A-43D36AD73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FF99C16-9EF1-574B-AE29-D3F63DF6B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459CB4A-5B9D-1748-9C7F-6300D36A8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7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DE8D4-D017-4E4B-88C0-9B4CA32C6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 b="1" i="0">
                <a:latin typeface="Museo Sans 900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40534-63E5-9B46-B722-C845446A0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Museo Sans 900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05F77-FDD3-C749-A735-ACBBDE282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1600" b="0" i="0">
                <a:latin typeface="Museo Sans 100" panose="02000000000000000000" pitchFamily="2" charset="77"/>
              </a:defRPr>
            </a:lvl1pPr>
            <a:lvl2pPr>
              <a:defRPr sz="1400" b="0" i="0">
                <a:latin typeface="Museo Sans 100" panose="02000000000000000000" pitchFamily="2" charset="77"/>
              </a:defRPr>
            </a:lvl2pPr>
            <a:lvl3pPr>
              <a:defRPr sz="1200"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C5D98-B1A1-3549-AE88-55A5FA22A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Museo Sans 900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CE6DF-BF5F-BA44-98F1-6AB6B3412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1600" b="0" i="0">
                <a:latin typeface="Museo Sans 100" panose="02000000000000000000" pitchFamily="2" charset="77"/>
              </a:defRPr>
            </a:lvl1pPr>
            <a:lvl2pPr>
              <a:defRPr sz="1400" b="0" i="0">
                <a:latin typeface="Museo Sans 100" panose="02000000000000000000" pitchFamily="2" charset="77"/>
              </a:defRPr>
            </a:lvl2pPr>
            <a:lvl3pPr>
              <a:defRPr sz="1200"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6576B4E-2267-A249-9BBC-E1232C70A1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3F566A-F9F2-FB4F-94F1-6F00F6241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1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DE8D4-D017-4E4B-88C0-9B4CA32C6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 b="1" i="0">
                <a:latin typeface="Museo Sans 900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40534-63E5-9B46-B722-C845446A0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Museo Sans 900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05F77-FDD3-C749-A735-ACBBDE282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1600" b="0" i="0">
                <a:latin typeface="Museo Sans 100" panose="02000000000000000000" pitchFamily="2" charset="77"/>
              </a:defRPr>
            </a:lvl1pPr>
            <a:lvl2pPr>
              <a:defRPr sz="1400" b="0" i="0">
                <a:latin typeface="Museo Sans 100" panose="02000000000000000000" pitchFamily="2" charset="77"/>
              </a:defRPr>
            </a:lvl2pPr>
            <a:lvl3pPr>
              <a:defRPr sz="1200"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C5D98-B1A1-3549-AE88-55A5FA22A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Museo Sans 900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CE6DF-BF5F-BA44-98F1-6AB6B3412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1600" b="0" i="0">
                <a:latin typeface="Museo Sans 100" panose="02000000000000000000" pitchFamily="2" charset="77"/>
              </a:defRPr>
            </a:lvl1pPr>
            <a:lvl2pPr>
              <a:defRPr sz="1400" b="0" i="0">
                <a:latin typeface="Museo Sans 100" panose="02000000000000000000" pitchFamily="2" charset="77"/>
              </a:defRPr>
            </a:lvl2pPr>
            <a:lvl3pPr>
              <a:defRPr sz="1200"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BA4043F-DC3D-2344-8192-68B33BE91F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AE24FDD-5772-3A4A-B2B5-F925895140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3E3CF-30E7-C04E-B79D-09D37025B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ED2C98-4B23-9941-8AA7-B594FE9DA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E44F16-239D-9747-BBE5-D404441F2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41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0506AE-66AA-5B4C-92CD-2029EF8E0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25B4862-53A9-BC4E-98C2-EBCC4152A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2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A8F00-F534-A247-8121-EA104309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5CA89-D092-304A-B74E-F2342D25F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7BE10-6698-C640-AC61-9D0A07277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728D89-772D-A84F-86A0-D7EFB845D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DBA5051-6F01-4A41-A80F-02F7F30AA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2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D84F07-76B6-4847-B4B9-70FFBDADE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337B4-7091-FD4C-8735-DC5A1970A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A828E-6DF9-4F47-B86F-92395A342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51CF7-1309-974B-8965-213A8A420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624B74-9B66-E444-B195-C5DB9D8F5CAB}"/>
              </a:ext>
            </a:extLst>
          </p:cNvPr>
          <p:cNvCxnSpPr>
            <a:cxnSpLocks/>
          </p:cNvCxnSpPr>
          <p:nvPr userDrawn="1"/>
        </p:nvCxnSpPr>
        <p:spPr>
          <a:xfrm>
            <a:off x="0" y="6175169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23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useo Sans 900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D84F07-76B6-4847-B4B9-70FFBDADE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337B4-7091-FD4C-8735-DC5A1970A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A828E-6DF9-4F47-B86F-92395A342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r>
              <a:rPr lang="en-US"/>
              <a:t>NATIONAL HOUSING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51CF7-1309-974B-8965-213A8A420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05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5"/>
                </a:solidFill>
                <a:latin typeface="Museo Sans 500" panose="02000000000000000000" pitchFamily="2" charset="77"/>
              </a:defRPr>
            </a:lvl1pPr>
          </a:lstStyle>
          <a:p>
            <a:fld id="{057AA43C-600C-D54E-B5CF-343AF97789D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624B74-9B66-E444-B195-C5DB9D8F5CAB}"/>
              </a:ext>
            </a:extLst>
          </p:cNvPr>
          <p:cNvCxnSpPr>
            <a:cxnSpLocks/>
          </p:cNvCxnSpPr>
          <p:nvPr userDrawn="1"/>
        </p:nvCxnSpPr>
        <p:spPr>
          <a:xfrm>
            <a:off x="0" y="6175169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0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useo Sans 900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ultifamily-ehub.chfainfo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shore&#10;&#10;Description automatically generated">
            <a:extLst>
              <a:ext uri="{FF2B5EF4-FFF2-40B4-BE49-F238E27FC236}">
                <a16:creationId xmlns:a16="http://schemas.microsoft.com/office/drawing/2014/main" id="{08E85672-AA14-5CE5-F0FF-F96C84AE8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15" b="25349"/>
          <a:stretch/>
        </p:blipFill>
        <p:spPr>
          <a:xfrm>
            <a:off x="-20322" y="-59293"/>
            <a:ext cx="12212321" cy="381630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2C43222-AF13-31B9-9C1E-2B80BA517AE4}"/>
              </a:ext>
            </a:extLst>
          </p:cNvPr>
          <p:cNvGrpSpPr/>
          <p:nvPr/>
        </p:nvGrpSpPr>
        <p:grpSpPr>
          <a:xfrm>
            <a:off x="-20322" y="2894359"/>
            <a:ext cx="12232643" cy="3963641"/>
            <a:chOff x="0" y="1620983"/>
            <a:chExt cx="12192000" cy="3963641"/>
          </a:xfrm>
        </p:grpSpPr>
        <p:sp>
          <p:nvSpPr>
            <p:cNvPr id="10" name="Rectangle 9"/>
            <p:cNvSpPr/>
            <p:nvPr/>
          </p:nvSpPr>
          <p:spPr>
            <a:xfrm>
              <a:off x="0" y="1620983"/>
              <a:ext cx="12191999" cy="3963641"/>
            </a:xfrm>
            <a:prstGeom prst="rect">
              <a:avLst/>
            </a:prstGeom>
            <a:solidFill>
              <a:schemeClr val="tx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0152E4-2EC7-A146-812C-CA229E478BED}"/>
                </a:ext>
              </a:extLst>
            </p:cNvPr>
            <p:cNvSpPr/>
            <p:nvPr/>
          </p:nvSpPr>
          <p:spPr>
            <a:xfrm>
              <a:off x="3241964" y="2483634"/>
              <a:ext cx="8950036" cy="2647166"/>
            </a:xfrm>
            <a:prstGeom prst="rect">
              <a:avLst/>
            </a:prstGeom>
            <a:solidFill>
              <a:schemeClr val="accent2">
                <a:alpha val="6192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99F939-051E-B347-AB97-82482E5C2645}"/>
              </a:ext>
            </a:extLst>
          </p:cNvPr>
          <p:cNvGrpSpPr/>
          <p:nvPr/>
        </p:nvGrpSpPr>
        <p:grpSpPr>
          <a:xfrm>
            <a:off x="2907793" y="4070122"/>
            <a:ext cx="9304527" cy="2768317"/>
            <a:chOff x="2907558" y="2844557"/>
            <a:chExt cx="9207237" cy="2768317"/>
          </a:xfrm>
        </p:grpSpPr>
        <p:sp>
          <p:nvSpPr>
            <p:cNvPr id="11" name="Rectangle 10"/>
            <p:cNvSpPr/>
            <p:nvPr/>
          </p:nvSpPr>
          <p:spPr>
            <a:xfrm>
              <a:off x="3426168" y="2844557"/>
              <a:ext cx="868862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 panose="02000000000000000000" pitchFamily="2" charset="77"/>
                  <a:ea typeface="Lato Light" panose="020F0502020204030203" pitchFamily="34" charset="0"/>
                  <a:cs typeface="Lato Light" panose="020F0502020204030203" pitchFamily="34" charset="0"/>
                </a:rPr>
                <a:t>Clean Energy Retrofits in Affordable Housing: Policy Challenges and Best Practices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907558" y="5181987"/>
              <a:ext cx="875930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3A51"/>
                  </a:solidFill>
                  <a:effectLst/>
                  <a:uLnTx/>
                  <a:uFillTx/>
                  <a:latin typeface="Museo Sans 500" panose="02000000000000000000" pitchFamily="50" charset="0"/>
                  <a:ea typeface="Lato Light" panose="020F0502020204030203" pitchFamily="34" charset="0"/>
                  <a:cs typeface="Lato Light" panose="020F0502020204030203" pitchFamily="34" charset="0"/>
                </a:rPr>
                <a:t>RI Housing Affordability Commission </a:t>
              </a:r>
              <a:r>
                <a:rPr lang="en-US" sz="2200" b="1">
                  <a:solidFill>
                    <a:srgbClr val="003A51"/>
                  </a:solidFill>
                  <a:latin typeface="Museo Sans 500" panose="02000000000000000000" pitchFamily="50" charset="0"/>
                  <a:ea typeface="Lato Light" panose="020F0502020204030203" pitchFamily="34" charset="0"/>
                  <a:cs typeface="Lato Light" panose="020F0502020204030203" pitchFamily="34" charset="0"/>
                </a:rPr>
                <a:t>Meeting | </a:t>
              </a: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3A51"/>
                  </a:solidFill>
                  <a:effectLst/>
                  <a:uLnTx/>
                  <a:uFillTx/>
                  <a:latin typeface="Museo Sans 500" panose="02000000000000000000" pitchFamily="50" charset="0"/>
                  <a:ea typeface="Lato Light" panose="020F0502020204030203" pitchFamily="34" charset="0"/>
                  <a:cs typeface="Lato Light" panose="020F0502020204030203" pitchFamily="34" charset="0"/>
                </a:rPr>
                <a:t>April 10, 2025</a:t>
              </a:r>
            </a:p>
          </p:txBody>
        </p:sp>
      </p:grpSp>
      <p:pic>
        <p:nvPicPr>
          <p:cNvPr id="6" name="Picture 5" descr="A logo with white letters on a black background&#10;&#10;Description automatically generated">
            <a:extLst>
              <a:ext uri="{FF2B5EF4-FFF2-40B4-BE49-F238E27FC236}">
                <a16:creationId xmlns:a16="http://schemas.microsoft.com/office/drawing/2014/main" id="{41F92B64-160D-F177-D821-424E3EEBD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7" y="3653201"/>
            <a:ext cx="2999195" cy="29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91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90136-FD64-EA54-4991-6DBBFA2E3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C33A-B3EF-64E4-8520-42E69014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2" y="-220667"/>
            <a:ext cx="10515600" cy="1325563"/>
          </a:xfrm>
        </p:spPr>
        <p:txBody>
          <a:bodyPr/>
          <a:lstStyle/>
          <a:p>
            <a:r>
              <a:rPr lang="en-US"/>
              <a:t>BUILDING PERFORMANCE STANDARDS (BPS)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B078EB-DC4C-CB2E-A837-CFD720282E0D}"/>
              </a:ext>
            </a:extLst>
          </p:cNvPr>
          <p:cNvCxnSpPr>
            <a:cxnSpLocks/>
          </p:cNvCxnSpPr>
          <p:nvPr/>
        </p:nvCxnSpPr>
        <p:spPr>
          <a:xfrm>
            <a:off x="611863" y="694590"/>
            <a:ext cx="1223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6992ED1-32A9-78F9-DBFD-109F288C0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6CCD6"/>
                </a:solidFill>
                <a:effectLst/>
                <a:uLnTx/>
                <a:uFillTx/>
                <a:latin typeface="Museo Sans 500" panose="02000000000000000000" pitchFamily="2" charset="77"/>
                <a:ea typeface="+mn-ea"/>
                <a:cs typeface="+mn-cs"/>
              </a:rPr>
              <a:t>NATIONAL HOUSING TRUST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EB9D0-DC7B-DA40-B63C-E7B13CDE68F6}"/>
              </a:ext>
            </a:extLst>
          </p:cNvPr>
          <p:cNvSpPr txBox="1"/>
          <p:nvPr/>
        </p:nvSpPr>
        <p:spPr>
          <a:xfrm>
            <a:off x="676136" y="974152"/>
            <a:ext cx="347676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A BPS requires buildings to meet carbon or energy performance targets by specific deadlines</a:t>
            </a:r>
            <a:r>
              <a:rPr lang="en-US" sz="2200" b="1">
                <a:solidFill>
                  <a:srgbClr val="003A51"/>
                </a:solidFill>
                <a:latin typeface="Museo Sans 500" panose="02000000000000000000" pitchFamily="50" charset="0"/>
              </a:rPr>
              <a:t> with f</a:t>
            </a: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ines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 for non-compliance.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003A51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  <a:t>E.g., In Maryland, MF and commercial bldgs. larger than 35K sq. ft. must reduce GHG emissions by 20% before 2030 and emit no onsite emissions by 2045.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479720-7FAA-EB5C-1581-32B2EC44E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" b="3872"/>
          <a:stretch/>
        </p:blipFill>
        <p:spPr bwMode="auto">
          <a:xfrm>
            <a:off x="4552950" y="810408"/>
            <a:ext cx="7532274" cy="526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564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0E1AA-C025-BA4E-1300-6DB2385EE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6E31-824B-BF2B-03E5-9CCB4F219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2" y="-220667"/>
            <a:ext cx="12187428" cy="1325563"/>
          </a:xfrm>
        </p:spPr>
        <p:txBody>
          <a:bodyPr/>
          <a:lstStyle/>
          <a:p>
            <a:r>
              <a:rPr lang="en-US"/>
              <a:t>BPS ACCOMODATIONS FOR AFFORDABLE HOUSING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EE1BD4-C3E8-D516-3C54-0360255A04B3}"/>
              </a:ext>
            </a:extLst>
          </p:cNvPr>
          <p:cNvCxnSpPr>
            <a:cxnSpLocks/>
          </p:cNvCxnSpPr>
          <p:nvPr/>
        </p:nvCxnSpPr>
        <p:spPr>
          <a:xfrm>
            <a:off x="611863" y="694590"/>
            <a:ext cx="1223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411ED75-E95A-AF0A-EC2D-35E07FF9D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6CCD6"/>
                </a:solidFill>
                <a:effectLst/>
                <a:uLnTx/>
                <a:uFillTx/>
                <a:latin typeface="Museo Sans 500" panose="02000000000000000000" pitchFamily="2" charset="77"/>
                <a:ea typeface="+mn-ea"/>
                <a:cs typeface="+mn-cs"/>
              </a:rPr>
              <a:t>NATIONAL HOUSING TRUST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677A8C-1CA3-4946-379F-1BF51FD5D6D5}"/>
              </a:ext>
            </a:extLst>
          </p:cNvPr>
          <p:cNvSpPr txBox="1"/>
          <p:nvPr/>
        </p:nvSpPr>
        <p:spPr>
          <a:xfrm>
            <a:off x="443295" y="1151610"/>
            <a:ext cx="7963726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34A58D"/>
                </a:solidFill>
                <a:latin typeface="Museo Sans 500" panose="02000000000000000000" pitchFamily="50" charset="0"/>
              </a:rPr>
              <a:t>Most BPS do not exempt affordable housing, but provide flexibility to address challenges</a:t>
            </a:r>
          </a:p>
          <a:p>
            <a:endParaRPr lang="en-US" sz="2000">
              <a:solidFill>
                <a:schemeClr val="tx2"/>
              </a:solidFill>
              <a:latin typeface="Museo Sans 500" panose="02000000000000000000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2"/>
                </a:solidFill>
                <a:latin typeface="Museo Sans 500" panose="02000000000000000000" pitchFamily="50" charset="0"/>
              </a:rPr>
              <a:t>Extended compliance timeline to align with the property refinancing cycle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2"/>
                </a:solidFill>
                <a:latin typeface="Museo Sans 500" panose="02000000000000000000" pitchFamily="50" charset="0"/>
              </a:rPr>
              <a:t>Adjust the performance target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2"/>
                </a:solidFill>
                <a:latin typeface="Museo Sans 500" panose="02000000000000000000" pitchFamily="50" charset="0"/>
              </a:rPr>
              <a:t>Reduce or waive non-compliance penalties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2"/>
                </a:solidFill>
                <a:latin typeface="Museo Sans 500" panose="02000000000000000000" pitchFamily="50" charset="0"/>
              </a:rPr>
              <a:t>Consider restrictions on accessing debt and/or property reserves as evidence of financial hardship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2"/>
                </a:solidFill>
                <a:latin typeface="Museo Sans 500" panose="02000000000000000000" pitchFamily="50" charset="0"/>
              </a:rPr>
              <a:t>Delay the compliance start date for affordable housing</a:t>
            </a:r>
            <a:endParaRPr lang="en-US">
              <a:solidFill>
                <a:schemeClr val="tx2"/>
              </a:solidFill>
              <a:latin typeface="Museo Sans 500" panose="02000000000000000000" pitchFamily="50" charset="0"/>
            </a:endParaRPr>
          </a:p>
          <a:p>
            <a:endParaRPr lang="en-US">
              <a:solidFill>
                <a:schemeClr val="tx2"/>
              </a:solidFill>
              <a:latin typeface="Museo Sans 500" panose="020000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FABE3-D007-17E1-14C8-403143592E08}"/>
              </a:ext>
            </a:extLst>
          </p:cNvPr>
          <p:cNvSpPr txBox="1"/>
          <p:nvPr/>
        </p:nvSpPr>
        <p:spPr>
          <a:xfrm>
            <a:off x="8610599" y="1028343"/>
            <a:ext cx="3138105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b="1" u="sng">
                <a:solidFill>
                  <a:schemeClr val="tx2"/>
                </a:solidFill>
                <a:latin typeface="Museo Sans 500" panose="02000000000000000000" pitchFamily="50" charset="0"/>
              </a:rPr>
              <a:t>EXAMPLES</a:t>
            </a:r>
            <a:endParaRPr lang="en-US" sz="1600">
              <a:solidFill>
                <a:schemeClr val="bg1"/>
              </a:solidFill>
              <a:latin typeface="Museo Sans 500" panose="02000000000000000000" pitchFamily="50" charset="0"/>
            </a:endParaRPr>
          </a:p>
          <a:p>
            <a:r>
              <a:rPr lang="en-US" b="1">
                <a:latin typeface="Museo Sans 500" panose="02000000000000000000" pitchFamily="50" charset="0"/>
              </a:rPr>
              <a:t>Seattle:</a:t>
            </a:r>
          </a:p>
          <a:p>
            <a:r>
              <a:rPr lang="en-US">
                <a:solidFill>
                  <a:schemeClr val="tx2"/>
                </a:solidFill>
                <a:latin typeface="Museo Sans 500" panose="02000000000000000000" pitchFamily="50" charset="0"/>
              </a:rPr>
              <a:t>Exempts affordable housing from meeting interim compliance targets for the first 2 of 4 compliance cycles. Still requires affordable housing to achieve net-zero emissions by the last cycle.</a:t>
            </a:r>
          </a:p>
          <a:p>
            <a:endParaRPr lang="en-US">
              <a:solidFill>
                <a:schemeClr val="bg1"/>
              </a:solidFill>
              <a:latin typeface="Museo Sans 500" panose="02000000000000000000" pitchFamily="50" charset="0"/>
            </a:endParaRPr>
          </a:p>
          <a:p>
            <a:r>
              <a:rPr lang="en-US" b="1">
                <a:latin typeface="Museo Sans 500" panose="02000000000000000000" pitchFamily="50" charset="0"/>
              </a:rPr>
              <a:t>Wash, D.C.: </a:t>
            </a:r>
          </a:p>
          <a:p>
            <a:r>
              <a:rPr lang="en-US">
                <a:solidFill>
                  <a:schemeClr val="tx2"/>
                </a:solidFill>
                <a:latin typeface="Museo Sans 500" panose="02000000000000000000" pitchFamily="50" charset="0"/>
              </a:rPr>
              <a:t>Developed financial distress criteria specific to affordable housing that providers can use to justify the need for a compliance delay. 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864263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5A1EB-AA84-22F5-DE39-AEE563EC0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E0267-0483-E85C-ABF7-C6422F70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2" y="-220667"/>
            <a:ext cx="10515600" cy="1325563"/>
          </a:xfrm>
        </p:spPr>
        <p:txBody>
          <a:bodyPr/>
          <a:lstStyle/>
          <a:p>
            <a:r>
              <a:rPr lang="en-US"/>
              <a:t>COLORADO ELECTRIFICATION HUB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E3CD5E-85B5-009C-D6ED-F31EEA3C8893}"/>
              </a:ext>
            </a:extLst>
          </p:cNvPr>
          <p:cNvCxnSpPr>
            <a:cxnSpLocks/>
          </p:cNvCxnSpPr>
          <p:nvPr/>
        </p:nvCxnSpPr>
        <p:spPr>
          <a:xfrm>
            <a:off x="611863" y="694590"/>
            <a:ext cx="1223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960D28-3C4C-BDA9-EB65-5CF29BAE7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6CCD6"/>
                </a:solidFill>
                <a:effectLst/>
                <a:uLnTx/>
                <a:uFillTx/>
                <a:latin typeface="Museo Sans 500" panose="02000000000000000000" pitchFamily="2" charset="77"/>
                <a:ea typeface="+mn-ea"/>
                <a:cs typeface="+mn-cs"/>
              </a:rPr>
              <a:t>NATIONAL HOUSING TRUST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4574F6-53DF-68F5-AF31-A7C23D6B03BB}"/>
              </a:ext>
            </a:extLst>
          </p:cNvPr>
          <p:cNvSpPr txBox="1">
            <a:spLocks/>
          </p:cNvSpPr>
          <p:nvPr/>
        </p:nvSpPr>
        <p:spPr>
          <a:xfrm>
            <a:off x="611863" y="1104896"/>
            <a:ext cx="7745753" cy="5470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500" panose="02000000000000000000" pitchFamily="50" charset="0"/>
              </a:rPr>
              <a:t>QAP: “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500" panose="02000000000000000000" pitchFamily="50" charset="0"/>
              </a:rPr>
              <a:t>The most competitive response to achieving a higher level of energy efficiency is a highly efficient, all-electric project certifying to a program requiring net zero carbon emission or net zero carbon emissions ready.”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5563"/>
              </a:solidFill>
              <a:effectLst/>
              <a:uLnTx/>
              <a:uFillTx/>
              <a:latin typeface="Museo Sans 500" panose="020000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500" panose="02000000000000000000" pitchFamily="50" charset="0"/>
              </a:rPr>
              <a:t>Colorado Multifamily Affordable Housing Electrification Hub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useo Sans 500" panose="02000000000000000000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500" panose="02000000000000000000" pitchFamily="50" charset="0"/>
              </a:rPr>
              <a:t>Equip affordable housing developers to incorporate electrification designs and elements in new construction and rehabilitation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3A51"/>
              </a:solidFill>
              <a:effectLst/>
              <a:uLnTx/>
              <a:uFillTx/>
              <a:latin typeface="Museo Sans 500" panose="02000000000000000000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500" panose="02000000000000000000" pitchFamily="50" charset="0"/>
              </a:rPr>
              <a:t>Technical roadmap includes an overview of technology and design considerations for each electrification pathway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500" panose="02000000000000000000" pitchFamily="50" charset="0"/>
              </a:rPr>
              <a:t>Searchable database of funding, financing, and incentive opportunities for multifamily affordable housing electrification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500" panose="02000000000000000000" pitchFamily="50" charset="0"/>
              </a:rPr>
              <a:t>Support peer learning through case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C437B-4345-16C5-BC0F-A6AE2C595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611" y="820484"/>
            <a:ext cx="3566208" cy="52170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E4813-A1FD-53B4-618D-2D91CD5B13BA}"/>
              </a:ext>
            </a:extLst>
          </p:cNvPr>
          <p:cNvSpPr txBox="1"/>
          <p:nvPr/>
        </p:nvSpPr>
        <p:spPr>
          <a:xfrm>
            <a:off x="7233064" y="6323503"/>
            <a:ext cx="61408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useo Sans 100" panose="02000000000000000000" pitchFamily="50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https://multifamily-ehub.chfainfo.com/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useo Sans 100" panose="02000000000000000000" pitchFamily="50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4126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34B2D-B41C-B616-BF4C-6F190FAE2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608AE-2366-40F2-7723-DAF698FC4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2" y="-220667"/>
            <a:ext cx="10515600" cy="1325563"/>
          </a:xfrm>
        </p:spPr>
        <p:txBody>
          <a:bodyPr/>
          <a:lstStyle/>
          <a:p>
            <a:r>
              <a:rPr lang="en-US" dirty="0"/>
              <a:t>SOLAR TECHNICAL ASSISTANCE PROGRAMS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0AB91E-7439-1176-575E-90BD59A7C3C6}"/>
              </a:ext>
            </a:extLst>
          </p:cNvPr>
          <p:cNvCxnSpPr>
            <a:cxnSpLocks/>
          </p:cNvCxnSpPr>
          <p:nvPr/>
        </p:nvCxnSpPr>
        <p:spPr>
          <a:xfrm>
            <a:off x="611863" y="694590"/>
            <a:ext cx="1223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1B8A1BB-5797-B23C-62E8-861960C98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6CCD6"/>
                </a:solidFill>
                <a:effectLst/>
                <a:uLnTx/>
                <a:uFillTx/>
                <a:latin typeface="Museo Sans 500" panose="02000000000000000000" pitchFamily="2" charset="77"/>
                <a:ea typeface="+mn-ea"/>
                <a:cs typeface="+mn-cs"/>
              </a:rPr>
              <a:t>NATIONAL HOUSING TRUST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F77DE7-658F-EB0A-D51F-387C8732DC6A}"/>
              </a:ext>
            </a:extLst>
          </p:cNvPr>
          <p:cNvSpPr txBox="1">
            <a:spLocks/>
          </p:cNvSpPr>
          <p:nvPr/>
        </p:nvSpPr>
        <p:spPr>
          <a:xfrm>
            <a:off x="362481" y="915865"/>
            <a:ext cx="9608462" cy="54404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ea typeface="Lato"/>
              <a:cs typeface="Lato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highlight>
                  <a:srgbClr val="D1DDE3"/>
                </a:highlight>
                <a:uFill>
                  <a:solidFill>
                    <a:schemeClr val="accent3"/>
                  </a:solidFill>
                </a:uFill>
                <a:latin typeface="Museo Sans 700" panose="02000000000000000000" pitchFamily="50" charset="0"/>
                <a:ea typeface="Lato"/>
                <a:cs typeface="Lato"/>
              </a:rPr>
              <a:t>Massachusetts STAR Program</a:t>
            </a:r>
            <a:r>
              <a:rPr lang="en-US" sz="2000" dirty="0">
                <a:solidFill>
                  <a:schemeClr val="tx2"/>
                </a:solidFill>
                <a:uFill>
                  <a:solidFill>
                    <a:schemeClr val="accent3"/>
                  </a:solidFill>
                </a:uFill>
                <a:latin typeface="Museo Sans 700" panose="02000000000000000000" pitchFamily="50" charset="0"/>
                <a:ea typeface="Lato"/>
                <a:cs typeface="Lato"/>
              </a:rPr>
              <a:t> </a:t>
            </a:r>
            <a:r>
              <a:rPr lang="en-US" sz="2000" dirty="0">
                <a:solidFill>
                  <a:schemeClr val="tx2"/>
                </a:solidFill>
                <a:ea typeface="Lato"/>
                <a:cs typeface="Lato"/>
              </a:rPr>
              <a:t>provides project management and technical assistance and financial assistance to affordable housing providers.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tx2"/>
              </a:solidFill>
              <a:ea typeface="Lato"/>
              <a:cs typeface="Lato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highlight>
                  <a:srgbClr val="D1DDE3"/>
                </a:highlight>
                <a:uFill>
                  <a:solidFill>
                    <a:schemeClr val="accent3"/>
                  </a:solidFill>
                </a:uFill>
                <a:latin typeface="Museo Sans 700" panose="02000000000000000000" pitchFamily="50" charset="0"/>
                <a:ea typeface="Lato"/>
                <a:cs typeface="Lato"/>
              </a:rPr>
              <a:t>California SOMAH Program</a:t>
            </a:r>
            <a:r>
              <a:rPr lang="en-US" sz="2000" dirty="0">
                <a:solidFill>
                  <a:schemeClr val="tx2"/>
                </a:solidFill>
                <a:uFill>
                  <a:solidFill>
                    <a:schemeClr val="accent3"/>
                  </a:solidFill>
                </a:uFill>
                <a:latin typeface="Museo Sans 700" panose="02000000000000000000" pitchFamily="50" charset="0"/>
                <a:ea typeface="Lato"/>
                <a:cs typeface="Lato"/>
              </a:rPr>
              <a:t> </a:t>
            </a:r>
            <a:r>
              <a:rPr lang="en-US" sz="2000" dirty="0">
                <a:solidFill>
                  <a:schemeClr val="tx2"/>
                </a:solidFill>
                <a:ea typeface="Lato"/>
                <a:cs typeface="Lato"/>
              </a:rPr>
              <a:t>SOMAH Program offers comprehensive TA and coordination with other energy-related programs.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tx2"/>
              </a:solidFill>
              <a:ea typeface="Lato"/>
              <a:cs typeface="Lato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highlight>
                  <a:srgbClr val="D1DDE3"/>
                </a:highlight>
                <a:uFill>
                  <a:solidFill>
                    <a:schemeClr val="accent3"/>
                  </a:solidFill>
                </a:uFill>
                <a:latin typeface="Museo Sans 700" panose="02000000000000000000" pitchFamily="50" charset="0"/>
                <a:ea typeface="Lato"/>
                <a:cs typeface="Lato"/>
              </a:rPr>
              <a:t>NYSERDA Affordable Solar &amp; Storage Predevelopment &amp; TA Program</a:t>
            </a:r>
            <a:r>
              <a:rPr lang="en-US" sz="2000" dirty="0">
                <a:solidFill>
                  <a:schemeClr val="tx2"/>
                </a:solidFill>
                <a:uFill>
                  <a:solidFill>
                    <a:schemeClr val="accent3"/>
                  </a:solidFill>
                </a:uFill>
                <a:latin typeface="Museo Sans 700" panose="02000000000000000000" pitchFamily="50" charset="0"/>
                <a:ea typeface="Lato"/>
                <a:cs typeface="Lato"/>
              </a:rPr>
              <a:t> </a:t>
            </a:r>
            <a:r>
              <a:rPr lang="en-US" sz="2000" dirty="0">
                <a:solidFill>
                  <a:schemeClr val="tx2"/>
                </a:solidFill>
                <a:ea typeface="Lato"/>
                <a:cs typeface="Lato"/>
              </a:rPr>
              <a:t>provides predevelopment assistance to affordable housing providers seeking to install solar that benefits LMI households.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tx2"/>
              </a:solidFill>
              <a:ea typeface="Lato"/>
              <a:cs typeface="Lato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highlight>
                  <a:srgbClr val="D1DDE3"/>
                </a:highlight>
                <a:uFill>
                  <a:solidFill>
                    <a:schemeClr val="accent3"/>
                  </a:solidFill>
                </a:uFill>
                <a:latin typeface="Museo Sans 700" panose="02000000000000000000" pitchFamily="50" charset="0"/>
                <a:ea typeface="Lato"/>
                <a:cs typeface="Lato"/>
              </a:rPr>
              <a:t>NYC-HPD Solar Where Feasible</a:t>
            </a:r>
            <a:r>
              <a:rPr lang="en-US" sz="2000" dirty="0">
                <a:solidFill>
                  <a:schemeClr val="tx2"/>
                </a:solidFill>
                <a:ea typeface="Lato"/>
                <a:cs typeface="Lato"/>
              </a:rPr>
              <a:t> helps affordable housing developers complete preliminary assessments of solar financial viability.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tx2"/>
              </a:solidFill>
              <a:ea typeface="Lato"/>
              <a:cs typeface="Lato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highlight>
                  <a:srgbClr val="D1DDE3"/>
                </a:highlight>
                <a:uFill>
                  <a:solidFill>
                    <a:schemeClr val="accent3"/>
                  </a:solidFill>
                </a:uFill>
                <a:latin typeface="Museo Sans 700" panose="02000000000000000000" pitchFamily="50" charset="0"/>
                <a:ea typeface="Lato"/>
                <a:cs typeface="Lato"/>
              </a:rPr>
              <a:t>Connecticut Green Bank’s Solar Marketplace Assistance Program</a:t>
            </a:r>
            <a:r>
              <a:rPr lang="en-US" sz="2000" dirty="0">
                <a:solidFill>
                  <a:schemeClr val="tx2"/>
                </a:solidFill>
                <a:uFill>
                  <a:solidFill>
                    <a:schemeClr val="accent3"/>
                  </a:solidFill>
                </a:uFill>
                <a:latin typeface="Museo Sans 700" panose="02000000000000000000" pitchFamily="50" charset="0"/>
                <a:ea typeface="Lato"/>
                <a:cs typeface="Lato"/>
              </a:rPr>
              <a:t> </a:t>
            </a:r>
            <a:r>
              <a:rPr lang="en-US" sz="2000" dirty="0">
                <a:solidFill>
                  <a:schemeClr val="tx2"/>
                </a:solidFill>
                <a:ea typeface="Lato"/>
                <a:cs typeface="Lato"/>
              </a:rPr>
              <a:t>supports participants to solicit bids and arrange financing.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81077-6E7F-8C53-26FB-6932FE0B4C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747" b="38830"/>
          <a:stretch/>
        </p:blipFill>
        <p:spPr>
          <a:xfrm>
            <a:off x="9222983" y="4409163"/>
            <a:ext cx="2969017" cy="244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25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B09A1-A5FC-6818-7B1F-94F61C838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07B5-5D6B-76D3-B5F1-980B9A61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2" y="-220667"/>
            <a:ext cx="12187428" cy="1325563"/>
          </a:xfrm>
        </p:spPr>
        <p:txBody>
          <a:bodyPr/>
          <a:lstStyle/>
          <a:p>
            <a:r>
              <a:rPr lang="en-US" dirty="0"/>
              <a:t>ELECTRIC INFRASTRUCTURE UPGRADES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C85614-C71A-FE1D-081C-BE55D5F5254B}"/>
              </a:ext>
            </a:extLst>
          </p:cNvPr>
          <p:cNvCxnSpPr>
            <a:cxnSpLocks/>
          </p:cNvCxnSpPr>
          <p:nvPr/>
        </p:nvCxnSpPr>
        <p:spPr>
          <a:xfrm>
            <a:off x="611863" y="694590"/>
            <a:ext cx="1223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0498C4B-C5F0-E9A7-03A6-CC9E80D3A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6CCD6"/>
                </a:solidFill>
                <a:effectLst/>
                <a:uLnTx/>
                <a:uFillTx/>
                <a:latin typeface="Museo Sans 500" panose="02000000000000000000" pitchFamily="2" charset="77"/>
                <a:ea typeface="+mn-ea"/>
                <a:cs typeface="+mn-cs"/>
              </a:rPr>
              <a:t>NATIONAL HOUSING TRUST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88DB1A-3F0E-86F7-D848-0CE81835B32A}"/>
              </a:ext>
            </a:extLst>
          </p:cNvPr>
          <p:cNvSpPr/>
          <p:nvPr/>
        </p:nvSpPr>
        <p:spPr>
          <a:xfrm>
            <a:off x="6352708" y="1047010"/>
            <a:ext cx="5039103" cy="4815839"/>
          </a:xfrm>
          <a:prstGeom prst="rect">
            <a:avLst/>
          </a:prstGeom>
          <a:solidFill>
            <a:srgbClr val="003A51">
              <a:alpha val="5098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latin typeface="+mj-lt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  <a:latin typeface="Museo Sans 500" panose="02000000000000000000" pitchFamily="50" charset="0"/>
              </a:rPr>
              <a:t>COLORADO CASE STUDY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Museo Sans 500" panose="02000000000000000000" pitchFamily="50" charset="0"/>
              </a:rPr>
              <a:t>The General Assembly passed legislation capping the cost charged to building owners for upgrading electric service at AFFORDABLE HOUSING to </a:t>
            </a:r>
            <a:r>
              <a:rPr lang="en-US" sz="2000" b="1" u="sng" dirty="0">
                <a:solidFill>
                  <a:schemeClr val="tx2"/>
                </a:solidFill>
                <a:latin typeface="Museo Sans 500" panose="02000000000000000000" pitchFamily="50" charset="0"/>
              </a:rPr>
              <a:t>$300/residential unit</a:t>
            </a:r>
            <a:r>
              <a:rPr lang="en-US" sz="2000" dirty="0">
                <a:solidFill>
                  <a:schemeClr val="tx2"/>
                </a:solidFill>
                <a:latin typeface="Museo Sans 500" panose="02000000000000000000" pitchFamily="50" charset="0"/>
              </a:rPr>
              <a:t>.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Museo Sans 500" panose="02000000000000000000" pitchFamily="50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Museo Sans 500" panose="02000000000000000000" pitchFamily="50" charset="0"/>
              </a:rPr>
              <a:t>The utility company can recover the costs above the cap through ratemaking.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235563"/>
              </a:solidFill>
              <a:latin typeface="Museo Sans 500" panose="02000000000000000000" pitchFamily="50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Museo Sans 500" panose="02000000000000000000" pitchFamily="50" charset="0"/>
              </a:rPr>
              <a:t>Colorado House Bill 218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235563"/>
              </a:solidFill>
              <a:latin typeface="Museo Sans 500" panose="02000000000000000000" pitchFamily="50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235563"/>
              </a:solidFill>
              <a:latin typeface="Museo Sans 500" panose="02000000000000000000" pitchFamily="50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235563"/>
              </a:solidFill>
              <a:latin typeface="Museo Sans 500" panose="02000000000000000000" pitchFamily="50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235563"/>
              </a:solidFill>
              <a:latin typeface="Museo Sans 500" panose="02000000000000000000" pitchFamily="50" charset="0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235563"/>
              </a:solidFill>
              <a:latin typeface="Museo Sans 500" panose="02000000000000000000" pitchFamily="50" charset="0"/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4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4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4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4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4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4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E457-5F46-3006-C33D-EAAB90313620}"/>
              </a:ext>
            </a:extLst>
          </p:cNvPr>
          <p:cNvSpPr txBox="1"/>
          <p:nvPr/>
        </p:nvSpPr>
        <p:spPr>
          <a:xfrm>
            <a:off x="4087906" y="6319780"/>
            <a:ext cx="859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Museo Sans 100" panose="02000000000000000000" pitchFamily="50" charset="0"/>
              </a:rPr>
              <a:t>*Cost estimates based on what NHT sees for our portfolio in D.C.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782F75-9DC9-22C9-8872-0E606BFD5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697922"/>
              </p:ext>
            </p:extLst>
          </p:nvPr>
        </p:nvGraphicFramePr>
        <p:xfrm>
          <a:off x="611863" y="1047010"/>
          <a:ext cx="4930775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0775">
                  <a:extLst>
                    <a:ext uri="{9D8B030D-6E8A-4147-A177-3AD203B41FA5}">
                      <a16:colId xmlns:a16="http://schemas.microsoft.com/office/drawing/2014/main" val="1376429839"/>
                    </a:ext>
                  </a:extLst>
                </a:gridCol>
              </a:tblGrid>
              <a:tr h="436941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Museo Sans 500" panose="02000000000000000000" pitchFamily="50" charset="0"/>
                        </a:rPr>
                        <a:t>CHALLENGES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802180"/>
                  </a:ext>
                </a:extLst>
              </a:tr>
              <a:tr h="430955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kumimoji="0" lang="en-US" sz="20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useo Sans 500" panose="02000000000000000000" pitchFamily="50" charset="0"/>
                        </a:rPr>
                        <a:t>Electrifying older multifamily buildings often requires utility service upgrades, including increasing electrical service and installing a higher-capacity transformer or new service lines from the street.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>
                        <a:solidFill>
                          <a:schemeClr val="tx2"/>
                        </a:solidFill>
                        <a:latin typeface="Museo Sans 500" panose="02000000000000000000" pitchFamily="50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2"/>
                          </a:solidFill>
                          <a:latin typeface="Museo Sans 500" panose="02000000000000000000" pitchFamily="50" charset="0"/>
                        </a:rPr>
                        <a:t>Most or all costs could be borne by the customer if the upgrade is necessary due to clean energy building improvements.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>
                        <a:solidFill>
                          <a:schemeClr val="tx2"/>
                        </a:solidFill>
                        <a:latin typeface="Museo Sans 500" panose="02000000000000000000" pitchFamily="50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2"/>
                          </a:solidFill>
                          <a:latin typeface="Museo Sans 500" panose="02000000000000000000" pitchFamily="50" charset="0"/>
                        </a:rPr>
                        <a:t>In D.C., costs for service upgrades vary from $4,000-$8,000 per housing unit.*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34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035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children standing on a road&#10;&#10;Description automatically generated">
            <a:extLst>
              <a:ext uri="{FF2B5EF4-FFF2-40B4-BE49-F238E27FC236}">
                <a16:creationId xmlns:a16="http://schemas.microsoft.com/office/drawing/2014/main" id="{9DAEA885-FB8B-94E0-D180-C3F7ED3DC7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412" b="2041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/>
          <p:cNvSpPr/>
          <p:nvPr/>
        </p:nvSpPr>
        <p:spPr>
          <a:xfrm>
            <a:off x="5918" y="1"/>
            <a:ext cx="12192000" cy="68580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15638" y="2807987"/>
            <a:ext cx="5960724" cy="1242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useo Sans 900" panose="02000000000000000000" pitchFamily="2" charset="77"/>
                <a:ea typeface="Lato" panose="020F0502020204030203" pitchFamily="34" charset="0"/>
                <a:cs typeface="Lato" panose="020F0502020204030203" pitchFamily="34" charset="0"/>
              </a:rPr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9790F8-964E-B24F-AAA7-4371F7F50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65" y="4197754"/>
            <a:ext cx="799880" cy="12942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EE7F38-C519-5845-B0EE-A9834E031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AA43C-600C-D54E-B5CF-343AF97789D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B6CCD6"/>
                </a:solidFill>
                <a:effectLst/>
                <a:uLnTx/>
                <a:uFillTx/>
                <a:latin typeface="Museo Sans 500" panose="02000000000000000000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B6CCD6"/>
              </a:solidFill>
              <a:effectLst/>
              <a:uLnTx/>
              <a:uFillTx/>
              <a:latin typeface="Museo Sans 500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2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558694F-AA1A-C34C-9908-E853851CE3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/>
        </p:blipFill>
        <p:spPr>
          <a:xfrm>
            <a:off x="0" y="2358433"/>
            <a:ext cx="12192000" cy="452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E7F568-E557-AC4B-8828-7CD95860E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747" b="38830"/>
          <a:stretch/>
        </p:blipFill>
        <p:spPr>
          <a:xfrm>
            <a:off x="9222983" y="4409163"/>
            <a:ext cx="2969017" cy="244883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6A4C73E-6188-5E45-BDD2-24FEFEA96ACB}"/>
              </a:ext>
            </a:extLst>
          </p:cNvPr>
          <p:cNvSpPr/>
          <p:nvPr/>
        </p:nvSpPr>
        <p:spPr>
          <a:xfrm>
            <a:off x="1385002" y="2447014"/>
            <a:ext cx="7129146" cy="99104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Drivers of Clean </a:t>
            </a:r>
            <a:r>
              <a:rPr lang="en-US" sz="2800" dirty="0">
                <a:solidFill>
                  <a:srgbClr val="FFFFFF"/>
                </a:solidFill>
                <a:latin typeface="Museo Sans 900" panose="02000000000000000000" pitchFamily="50" charset="0"/>
              </a:rPr>
              <a:t>Ene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rgy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 Retrofits in Affordable Housing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44E80EE-164E-D748-9B5F-69A889EC55A2}"/>
              </a:ext>
            </a:extLst>
          </p:cNvPr>
          <p:cNvSpPr/>
          <p:nvPr/>
        </p:nvSpPr>
        <p:spPr>
          <a:xfrm>
            <a:off x="1332949" y="1234063"/>
            <a:ext cx="7129146" cy="99104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Benefits of Clean Energy Retrofits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BFB85-6BC8-7046-BD55-A7CC8BA06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670" y="248720"/>
            <a:ext cx="3310972" cy="728549"/>
          </a:xfrm>
        </p:spPr>
        <p:txBody>
          <a:bodyPr>
            <a:normAutofit/>
          </a:bodyPr>
          <a:lstStyle/>
          <a:p>
            <a:r>
              <a:rPr lang="en-US" sz="3600" cap="all">
                <a:solidFill>
                  <a:schemeClr val="accent1"/>
                </a:solidFill>
              </a:rPr>
              <a:t>Agenda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7A6A75-C2FC-BD46-AC83-B0A6A5765EE8}"/>
              </a:ext>
            </a:extLst>
          </p:cNvPr>
          <p:cNvSpPr/>
          <p:nvPr/>
        </p:nvSpPr>
        <p:spPr>
          <a:xfrm>
            <a:off x="1106454" y="1236075"/>
            <a:ext cx="452991" cy="41198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26DB2-85A4-B74B-A827-67B955DD412F}"/>
              </a:ext>
            </a:extLst>
          </p:cNvPr>
          <p:cNvSpPr txBox="1"/>
          <p:nvPr/>
        </p:nvSpPr>
        <p:spPr>
          <a:xfrm>
            <a:off x="1178272" y="1190186"/>
            <a:ext cx="3361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900" panose="02000000000000000000" pitchFamily="2" charset="77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30EFA9-60AC-2F46-9B6A-1EC0E02E1C50}"/>
              </a:ext>
            </a:extLst>
          </p:cNvPr>
          <p:cNvSpPr/>
          <p:nvPr/>
        </p:nvSpPr>
        <p:spPr>
          <a:xfrm>
            <a:off x="1106455" y="2509525"/>
            <a:ext cx="452991" cy="43667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A09521-67D3-C449-8F03-E3DCB067C057}"/>
              </a:ext>
            </a:extLst>
          </p:cNvPr>
          <p:cNvSpPr txBox="1"/>
          <p:nvPr/>
        </p:nvSpPr>
        <p:spPr>
          <a:xfrm>
            <a:off x="1174014" y="2483718"/>
            <a:ext cx="3361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900" panose="02000000000000000000" pitchFamily="2" charset="77"/>
                <a:ea typeface="+mn-ea"/>
                <a:cs typeface="+mn-cs"/>
              </a:rPr>
              <a:t>2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6314C729-08EA-5519-404F-B2913CBE70E3}"/>
              </a:ext>
            </a:extLst>
          </p:cNvPr>
          <p:cNvSpPr/>
          <p:nvPr/>
        </p:nvSpPr>
        <p:spPr>
          <a:xfrm>
            <a:off x="1385002" y="3759071"/>
            <a:ext cx="7129146" cy="99104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Challenges to Clean Energy Retrofits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E745CC-DEEB-A00E-D6C4-BA8653645668}"/>
              </a:ext>
            </a:extLst>
          </p:cNvPr>
          <p:cNvSpPr/>
          <p:nvPr/>
        </p:nvSpPr>
        <p:spPr>
          <a:xfrm>
            <a:off x="1126340" y="3729291"/>
            <a:ext cx="452991" cy="436676"/>
          </a:xfrm>
          <a:prstGeom prst="ellipse">
            <a:avLst/>
          </a:prstGeom>
          <a:solidFill>
            <a:srgbClr val="34A58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4DFB42-5291-F4CE-9FED-F9174A980C8D}"/>
              </a:ext>
            </a:extLst>
          </p:cNvPr>
          <p:cNvSpPr txBox="1"/>
          <p:nvPr/>
        </p:nvSpPr>
        <p:spPr>
          <a:xfrm>
            <a:off x="1106455" y="3701831"/>
            <a:ext cx="512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900" panose="02000000000000000000" pitchFamily="2" charset="77"/>
                <a:ea typeface="+mn-ea"/>
                <a:cs typeface="+mn-cs"/>
              </a:rPr>
              <a:t>3</a:t>
            </a: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0725F911-6919-3C38-35C2-E353C721ED87}"/>
              </a:ext>
            </a:extLst>
          </p:cNvPr>
          <p:cNvSpPr/>
          <p:nvPr/>
        </p:nvSpPr>
        <p:spPr>
          <a:xfrm>
            <a:off x="1429670" y="4936087"/>
            <a:ext cx="7129146" cy="99104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Example Solutions and Opportunities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5DD5BF-D0C1-1639-B758-7A67C1017418}"/>
              </a:ext>
            </a:extLst>
          </p:cNvPr>
          <p:cNvSpPr/>
          <p:nvPr/>
        </p:nvSpPr>
        <p:spPr>
          <a:xfrm>
            <a:off x="1126340" y="4989958"/>
            <a:ext cx="452991" cy="43667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05D25-ECEF-9ED0-E93A-4DEDCA8F865D}"/>
              </a:ext>
            </a:extLst>
          </p:cNvPr>
          <p:cNvSpPr txBox="1"/>
          <p:nvPr/>
        </p:nvSpPr>
        <p:spPr>
          <a:xfrm>
            <a:off x="1081236" y="4966142"/>
            <a:ext cx="512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900" panose="02000000000000000000" pitchFamily="2" charset="77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2800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BEEC64-B9A6-E8F7-9359-8979CC8A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23" y="-213598"/>
            <a:ext cx="12050777" cy="1325563"/>
          </a:xfrm>
          <a:noFill/>
        </p:spPr>
        <p:txBody>
          <a:bodyPr>
            <a:normAutofit/>
          </a:bodyPr>
          <a:lstStyle/>
          <a:p>
            <a:r>
              <a:rPr lang="en-US" sz="3200" cap="all"/>
              <a:t>What are the Benefits of </a:t>
            </a:r>
            <a:r>
              <a:rPr lang="en-US" sz="3200" cap="all" err="1"/>
              <a:t>CLEan</a:t>
            </a:r>
            <a:r>
              <a:rPr lang="en-US" sz="3200" cap="all"/>
              <a:t> energy retrofits?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5432A2-0379-C99E-E674-1A8489CFC5D3}"/>
              </a:ext>
            </a:extLst>
          </p:cNvPr>
          <p:cNvGrpSpPr/>
          <p:nvPr/>
        </p:nvGrpSpPr>
        <p:grpSpPr>
          <a:xfrm>
            <a:off x="448120" y="1624787"/>
            <a:ext cx="11284551" cy="4148216"/>
            <a:chOff x="-378188" y="-266204"/>
            <a:chExt cx="5800369" cy="240336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98E684-85EB-5436-F772-6E0277C08E33}"/>
                </a:ext>
              </a:extLst>
            </p:cNvPr>
            <p:cNvSpPr/>
            <p:nvPr/>
          </p:nvSpPr>
          <p:spPr>
            <a:xfrm>
              <a:off x="-372431" y="-266204"/>
              <a:ext cx="1631584" cy="83798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 panose="02000000000000000000" pitchFamily="50" charset="0"/>
                  <a:ea typeface="Calibri" panose="020F0502020204030204" pitchFamily="34" charset="0"/>
                  <a:cs typeface="+mn-cs"/>
                </a:rPr>
                <a:t>Reduce Energy Load through Energy Efficiency</a:t>
              </a: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useo Sans 500" panose="02000000000000000000" pitchFamily="50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 panose="02000000000000000000" pitchFamily="50" charset="0"/>
                  <a:ea typeface="Calibri" panose="020F0502020204030204" pitchFamily="34" charset="0"/>
                  <a:cs typeface="+mn-cs"/>
                </a:rPr>
                <a:t> 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2B3270E-2A0B-E01A-1078-64FBABCA316A}"/>
                </a:ext>
              </a:extLst>
            </p:cNvPr>
            <p:cNvSpPr/>
            <p:nvPr/>
          </p:nvSpPr>
          <p:spPr>
            <a:xfrm>
              <a:off x="-378188" y="651352"/>
              <a:ext cx="1631585" cy="753524"/>
            </a:xfrm>
            <a:prstGeom prst="rect">
              <a:avLst/>
            </a:prstGeom>
            <a:solidFill>
              <a:srgbClr val="F15A22"/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 panose="02000000000000000000" pitchFamily="50" charset="0"/>
                  <a:ea typeface="Calibri" panose="020F0502020204030204" pitchFamily="34" charset="0"/>
                  <a:cs typeface="+mn-cs"/>
                </a:rPr>
                <a:t>Eliminate On-Site Greenhouse Gas Emissions</a:t>
              </a: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500" panose="02000000000000000000" pitchFamily="50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907229-2E18-15D4-BA9A-9EDBAFAD54E8}"/>
                </a:ext>
              </a:extLst>
            </p:cNvPr>
            <p:cNvSpPr/>
            <p:nvPr/>
          </p:nvSpPr>
          <p:spPr>
            <a:xfrm>
              <a:off x="1964176" y="-266203"/>
              <a:ext cx="3458005" cy="66836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2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3A51"/>
                  </a:solidFill>
                  <a:effectLst/>
                  <a:uLnTx/>
                  <a:uFillTx/>
                  <a:latin typeface="Museo Sans 500" panose="02000000000000000000" pitchFamily="50" charset="0"/>
                  <a:ea typeface="Calibri" panose="020F0502020204030204" pitchFamily="34" charset="0"/>
                  <a:cs typeface="+mn-cs"/>
                </a:rPr>
                <a:t>Lower Operating Expenses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A51"/>
                  </a:solidFill>
                  <a:effectLst/>
                  <a:uLnTx/>
                  <a:uFillTx/>
                  <a:latin typeface="Museo Sans 300" panose="02000000000000000000" pitchFamily="50" charset="0"/>
                  <a:ea typeface="+mn-ea"/>
                  <a:cs typeface="+mn-cs"/>
                </a:rPr>
                <a:t>Improved energy efficiency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A51"/>
                  </a:solidFill>
                  <a:effectLst/>
                  <a:uLnTx/>
                  <a:uFillTx/>
                  <a:latin typeface="Museo Sans 300" panose="02000000000000000000" pitchFamily="50" charset="0"/>
                  <a:ea typeface="+mn-ea"/>
                  <a:cs typeface="+mn-cs"/>
                </a:rPr>
                <a:t>Reduced electricity costs through renewable energy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A51"/>
                  </a:solidFill>
                  <a:effectLst/>
                  <a:uLnTx/>
                  <a:uFillTx/>
                  <a:latin typeface="Museo Sans 300" panose="02000000000000000000" pitchFamily="50" charset="0"/>
                  <a:ea typeface="+mn-ea"/>
                  <a:cs typeface="+mn-cs"/>
                </a:rPr>
                <a:t>Avoid volatility of gas costs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A51"/>
                  </a:solidFill>
                  <a:effectLst/>
                  <a:uLnTx/>
                  <a:uFillTx/>
                  <a:latin typeface="Museo Sans 300" panose="02000000000000000000" pitchFamily="50" charset="0"/>
                  <a:ea typeface="+mn-ea"/>
                  <a:cs typeface="+mn-cs"/>
                </a:rPr>
                <a:t>Discounted insurance?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05A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45085E-CFD5-58A6-E52E-A16B900DCB9F}"/>
                </a:ext>
              </a:extLst>
            </p:cNvPr>
            <p:cNvSpPr/>
            <p:nvPr/>
          </p:nvSpPr>
          <p:spPr>
            <a:xfrm>
              <a:off x="-378188" y="1519217"/>
              <a:ext cx="1631584" cy="617948"/>
            </a:xfrm>
            <a:prstGeom prst="rect">
              <a:avLst/>
            </a:prstGeom>
            <a:solidFill>
              <a:srgbClr val="34A58D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 panose="02000000000000000000" pitchFamily="50" charset="0"/>
                  <a:ea typeface="Calibri" panose="020F0502020204030204" pitchFamily="34" charset="0"/>
                  <a:cs typeface="+mn-cs"/>
                </a:rPr>
                <a:t>Achieve Zero Energy by installing renewable energy </a:t>
              </a: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05A21"/>
                </a:solidFill>
                <a:effectLst/>
                <a:uLnTx/>
                <a:uFillTx/>
                <a:latin typeface="Museo Sans 500" panose="02000000000000000000" pitchFamily="50" charset="0"/>
                <a:ea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DE4AA7D-9E2B-DE65-CF46-BDC896D88D5A}"/>
              </a:ext>
            </a:extLst>
          </p:cNvPr>
          <p:cNvSpPr txBox="1"/>
          <p:nvPr/>
        </p:nvSpPr>
        <p:spPr>
          <a:xfrm>
            <a:off x="-228152" y="1084173"/>
            <a:ext cx="437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STRATEGIES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5BB1C9-0F33-FBF1-77CD-183DE595A949}"/>
              </a:ext>
            </a:extLst>
          </p:cNvPr>
          <p:cNvSpPr/>
          <p:nvPr/>
        </p:nvSpPr>
        <p:spPr>
          <a:xfrm>
            <a:off x="5010762" y="2921970"/>
            <a:ext cx="6716307" cy="1221405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500" panose="02000000000000000000" pitchFamily="50" charset="0"/>
                <a:ea typeface="Calibri" panose="020F0502020204030204" pitchFamily="34" charset="0"/>
                <a:cs typeface="+mn-cs"/>
              </a:rPr>
              <a:t>Improved Resident Well-Being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  <a:t>Better indoor air quality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  <a:t>More resilient housing, e.g., add/improve cooling with heat pumps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  <a:t>Improved thermal comfort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CBDF5A-CE37-CD7B-D098-295B1E18E66A}"/>
              </a:ext>
            </a:extLst>
          </p:cNvPr>
          <p:cNvSpPr/>
          <p:nvPr/>
        </p:nvSpPr>
        <p:spPr>
          <a:xfrm>
            <a:off x="4993961" y="4286953"/>
            <a:ext cx="6727508" cy="69226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500" panose="02000000000000000000" pitchFamily="50" charset="0"/>
                <a:ea typeface="Calibri" panose="020F0502020204030204" pitchFamily="34" charset="0"/>
                <a:cs typeface="+mn-cs"/>
              </a:rPr>
              <a:t>Future-proof for Compliance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  <a:t>Get ahead of future regulatory requirements and market shifts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A44D0071-2634-6007-D3A4-C2A1830EB271}"/>
              </a:ext>
            </a:extLst>
          </p:cNvPr>
          <p:cNvSpPr/>
          <p:nvPr/>
        </p:nvSpPr>
        <p:spPr>
          <a:xfrm>
            <a:off x="3785581" y="1935420"/>
            <a:ext cx="1067548" cy="3563928"/>
          </a:xfrm>
          <a:prstGeom prst="chevron">
            <a:avLst>
              <a:gd name="adj" fmla="val 6477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5A2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DF1C32-494A-293A-D2E9-736C7747597B}"/>
              </a:ext>
            </a:extLst>
          </p:cNvPr>
          <p:cNvSpPr/>
          <p:nvPr/>
        </p:nvSpPr>
        <p:spPr>
          <a:xfrm>
            <a:off x="4993962" y="5076740"/>
            <a:ext cx="6727507" cy="69226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500" panose="02000000000000000000" pitchFamily="50" charset="0"/>
                <a:ea typeface="Calibri" panose="020F0502020204030204" pitchFamily="34" charset="0"/>
                <a:cs typeface="+mn-cs"/>
              </a:rPr>
              <a:t>Address Deferred Maintenance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  <a:t>Access IRA funding to upgrade building systems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B482E2-F87A-5058-E3EE-1D6A7A7D76C6}"/>
              </a:ext>
            </a:extLst>
          </p:cNvPr>
          <p:cNvSpPr txBox="1"/>
          <p:nvPr/>
        </p:nvSpPr>
        <p:spPr>
          <a:xfrm>
            <a:off x="6118820" y="1089000"/>
            <a:ext cx="437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F05A21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BENEFITS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A599518-8E1E-B28B-181C-7E306D997EEE}"/>
              </a:ext>
            </a:extLst>
          </p:cNvPr>
          <p:cNvCxnSpPr>
            <a:cxnSpLocks/>
          </p:cNvCxnSpPr>
          <p:nvPr/>
        </p:nvCxnSpPr>
        <p:spPr>
          <a:xfrm>
            <a:off x="611863" y="694590"/>
            <a:ext cx="1223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0DADFA-67B2-6F33-3667-A0A427839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6CCD6"/>
                </a:solidFill>
                <a:effectLst/>
                <a:uLnTx/>
                <a:uFillTx/>
                <a:latin typeface="Museo Sans 500" panose="02000000000000000000" pitchFamily="2" charset="77"/>
                <a:ea typeface="+mn-ea"/>
                <a:cs typeface="+mn-cs"/>
              </a:rPr>
              <a:t>NATIONAL HOUSING TRUST</a:t>
            </a:r>
          </a:p>
        </p:txBody>
      </p:sp>
    </p:spTree>
    <p:extLst>
      <p:ext uri="{BB962C8B-B14F-4D97-AF65-F5344CB8AC3E}">
        <p14:creationId xmlns:p14="http://schemas.microsoft.com/office/powerpoint/2010/main" val="3766736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2559A-182B-489B-A561-88B94C9E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1128A-AC99-A4A3-AD64-CB0E83D1C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-133350"/>
            <a:ext cx="11907611" cy="1325563"/>
          </a:xfrm>
        </p:spPr>
        <p:txBody>
          <a:bodyPr>
            <a:normAutofit/>
          </a:bodyPr>
          <a:lstStyle/>
          <a:p>
            <a:r>
              <a:rPr lang="en-US" sz="3200" cap="all"/>
              <a:t>Drivers of CLEAN ENERGY RETROFITS in Affordable Housing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40E99E-0035-EB4B-7585-DBE89947ABB6}"/>
              </a:ext>
            </a:extLst>
          </p:cNvPr>
          <p:cNvCxnSpPr>
            <a:cxnSpLocks/>
          </p:cNvCxnSpPr>
          <p:nvPr/>
        </p:nvCxnSpPr>
        <p:spPr>
          <a:xfrm>
            <a:off x="611863" y="970815"/>
            <a:ext cx="1223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4E00C8-4596-156F-5922-5C61FDC8F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537531"/>
              </p:ext>
            </p:extLst>
          </p:nvPr>
        </p:nvGraphicFramePr>
        <p:xfrm>
          <a:off x="939794" y="1130299"/>
          <a:ext cx="4055387" cy="4770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5387">
                  <a:extLst>
                    <a:ext uri="{9D8B030D-6E8A-4147-A177-3AD203B41FA5}">
                      <a16:colId xmlns:a16="http://schemas.microsoft.com/office/drawing/2014/main" val="1087400898"/>
                    </a:ext>
                  </a:extLst>
                </a:gridCol>
              </a:tblGrid>
              <a:tr h="496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>
                          <a:solidFill>
                            <a:schemeClr val="lt1"/>
                          </a:solidFill>
                          <a:latin typeface="Museo Sans 500" panose="02000000000000000000" pitchFamily="50" charset="0"/>
                          <a:ea typeface="+mn-ea"/>
                          <a:cs typeface="+mn-cs"/>
                        </a:rPr>
                        <a:t>FINANCIAL INCENTIVES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330495"/>
                  </a:ext>
                </a:extLst>
              </a:tr>
              <a:tr h="4273200">
                <a:tc>
                  <a:txBody>
                    <a:bodyPr/>
                    <a:lstStyle/>
                    <a:p>
                      <a:r>
                        <a:rPr lang="en-US" b="1" cap="all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</a:rPr>
                        <a:t>Federal: </a:t>
                      </a:r>
                      <a:r>
                        <a:rPr lang="en-US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</a:rPr>
                        <a:t>Funding programs and tax credits, </a:t>
                      </a:r>
                      <a:r>
                        <a:rPr lang="en-US" i="1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</a:rPr>
                        <a:t>e.g., Inflation Reduction Act</a:t>
                      </a:r>
                    </a:p>
                    <a:p>
                      <a:endParaRPr lang="en-US">
                        <a:solidFill>
                          <a:schemeClr val="tx2"/>
                        </a:solidFill>
                        <a:latin typeface="Museo Sans 300" panose="02000000000000000000" pitchFamily="50" charset="0"/>
                        <a:ea typeface="Calibri"/>
                        <a:cs typeface="Calibri"/>
                      </a:endParaRPr>
                    </a:p>
                    <a:p>
                      <a:r>
                        <a:rPr lang="en-US" b="1" cap="all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State: </a:t>
                      </a:r>
                      <a:r>
                        <a:rPr lang="en-US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Funding for zero-energy buildings and electrification in affordable housing, e.g., </a:t>
                      </a:r>
                      <a:r>
                        <a:rPr lang="en-US" i="1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RI’s Zero Energy for the Ocean State</a:t>
                      </a:r>
                    </a:p>
                    <a:p>
                      <a:endParaRPr lang="en-US">
                        <a:solidFill>
                          <a:schemeClr val="tx2"/>
                        </a:solidFill>
                        <a:latin typeface="Museo Sans 300" panose="02000000000000000000" pitchFamily="50" charset="0"/>
                        <a:ea typeface="Calibri"/>
                        <a:cs typeface="Calibri"/>
                      </a:endParaRPr>
                    </a:p>
                    <a:p>
                      <a:r>
                        <a:rPr lang="en-US" b="1" cap="all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Utility: </a:t>
                      </a:r>
                      <a:r>
                        <a:rPr lang="en-US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Funding/rebates for energy efficiency; incl. funding for energy-efficient fuel switching or fuel substitution</a:t>
                      </a:r>
                    </a:p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1717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DB3CFAB-C7E5-6A1C-6DB2-4F52DAF81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228335"/>
              </p:ext>
            </p:extLst>
          </p:nvPr>
        </p:nvGraphicFramePr>
        <p:xfrm>
          <a:off x="5738131" y="1130299"/>
          <a:ext cx="5802088" cy="4770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2088">
                  <a:extLst>
                    <a:ext uri="{9D8B030D-6E8A-4147-A177-3AD203B41FA5}">
                      <a16:colId xmlns:a16="http://schemas.microsoft.com/office/drawing/2014/main" val="3857663251"/>
                    </a:ext>
                  </a:extLst>
                </a:gridCol>
              </a:tblGrid>
              <a:tr h="5080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latin typeface="Museo Sans 500" panose="02000000000000000000" pitchFamily="50" charset="0"/>
                          <a:ea typeface="+mn-ea"/>
                          <a:cs typeface="+mn-cs"/>
                        </a:rPr>
                        <a:t>POLICIES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330495"/>
                  </a:ext>
                </a:extLst>
              </a:tr>
              <a:tr h="4262083">
                <a:tc>
                  <a:txBody>
                    <a:bodyPr/>
                    <a:lstStyle/>
                    <a:p>
                      <a:r>
                        <a:rPr lang="en-US" b="1" cap="all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LIHTC Requirements: </a:t>
                      </a:r>
                      <a:r>
                        <a:rPr lang="en-US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HFAs encourage and/or require high-performance construction in QAPs</a:t>
                      </a:r>
                    </a:p>
                    <a:p>
                      <a:endParaRPr lang="en-US" dirty="0">
                        <a:solidFill>
                          <a:schemeClr val="tx2"/>
                        </a:solidFill>
                        <a:latin typeface="Museo Sans 300" panose="02000000000000000000" pitchFamily="50" charset="0"/>
                        <a:ea typeface="Calibri"/>
                        <a:cs typeface="Calibri"/>
                      </a:endParaRPr>
                    </a:p>
                    <a:p>
                      <a:r>
                        <a:rPr lang="en-US" b="1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BUILDING REACH CODES</a:t>
                      </a:r>
                      <a:r>
                        <a:rPr lang="en-US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: All-electric/Net-zero energy </a:t>
                      </a:r>
                      <a:r>
                        <a:rPr lang="en-US" i="1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(more of an impact on new construction) </a:t>
                      </a:r>
                    </a:p>
                    <a:p>
                      <a:endParaRPr lang="en-US" b="1" cap="all" dirty="0">
                        <a:solidFill>
                          <a:schemeClr val="tx2"/>
                        </a:solidFill>
                        <a:latin typeface="Museo Sans 300" panose="02000000000000000000" pitchFamily="50" charset="0"/>
                        <a:ea typeface="Calibri"/>
                        <a:cs typeface="Calibri"/>
                      </a:endParaRPr>
                    </a:p>
                    <a:p>
                      <a:r>
                        <a:rPr lang="en-US" b="1" cap="all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Building Performance Standards (BPS): </a:t>
                      </a:r>
                      <a:r>
                        <a:rPr lang="en-US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State/local mandates to reduce energy consumption and/or GHG emissions in existing larger commercial and multifamily buildings</a:t>
                      </a:r>
                    </a:p>
                    <a:p>
                      <a:endParaRPr lang="en-US" dirty="0">
                        <a:solidFill>
                          <a:schemeClr val="tx2"/>
                        </a:solidFill>
                        <a:latin typeface="Museo Sans 300" panose="02000000000000000000" pitchFamily="50" charset="0"/>
                        <a:ea typeface="Calibri"/>
                        <a:cs typeface="Calibri"/>
                      </a:endParaRPr>
                    </a:p>
                    <a:p>
                      <a:pPr algn="l"/>
                      <a:r>
                        <a:rPr lang="en-US" b="1" cap="all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Emissions-based equipment standards: </a:t>
                      </a:r>
                      <a:endParaRPr lang="en-US" sz="2000" b="0" i="0" u="none" strike="noStrike" baseline="0" dirty="0">
                        <a:solidFill>
                          <a:srgbClr val="000000"/>
                        </a:solidFill>
                        <a:latin typeface="Museo Sans 300" panose="02000000000000000000" pitchFamily="50" charset="0"/>
                      </a:endParaRPr>
                    </a:p>
                    <a:p>
                      <a:r>
                        <a:rPr lang="en-US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Require that only zero-emission space and water heating equipment can be sold and installed after a certain date.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17174"/>
                  </a:ext>
                </a:extLst>
              </a:tr>
            </a:tbl>
          </a:graphicData>
        </a:graphic>
      </p:graphicFrame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D20EFDE-7B94-3104-8732-0B209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6CCD6"/>
                </a:solidFill>
                <a:effectLst/>
                <a:uLnTx/>
                <a:uFillTx/>
                <a:latin typeface="Museo Sans 500" panose="02000000000000000000" pitchFamily="2" charset="77"/>
                <a:ea typeface="+mn-ea"/>
                <a:cs typeface="+mn-cs"/>
              </a:rPr>
              <a:t>NATIONAL HOUSING TRUST</a:t>
            </a:r>
          </a:p>
        </p:txBody>
      </p:sp>
    </p:spTree>
    <p:extLst>
      <p:ext uri="{BB962C8B-B14F-4D97-AF65-F5344CB8AC3E}">
        <p14:creationId xmlns:p14="http://schemas.microsoft.com/office/powerpoint/2010/main" val="2436195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0442E-213F-864D-BE6B-E4B919A71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95E65B-D56A-99B3-6993-314D6DBEB8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AA43C-600C-D54E-B5CF-343AF97789D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B6CCD6"/>
                </a:solidFill>
                <a:effectLst/>
                <a:uLnTx/>
                <a:uFillTx/>
                <a:latin typeface="Museo Sans 500" panose="02000000000000000000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B6CCD6"/>
              </a:solidFill>
              <a:effectLst/>
              <a:uLnTx/>
              <a:uFillTx/>
              <a:latin typeface="Museo Sans 500" panose="02000000000000000000" pitchFamily="2" charset="77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02D720-07E1-DD1B-D60F-709F00BB32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F20D6C-3451-B2DF-0D12-3D6F690EC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382" y="581034"/>
            <a:ext cx="5397337" cy="3039962"/>
          </a:xfrm>
        </p:spPr>
        <p:txBody>
          <a:bodyPr/>
          <a:lstStyle/>
          <a:p>
            <a:r>
              <a:rPr lang="en-US" sz="4800" cap="all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978442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A07C6-D666-D074-FAC3-A150DC7FC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82E06-D93F-2848-6C7A-1E2808A8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2" y="-220667"/>
            <a:ext cx="10515600" cy="1325563"/>
          </a:xfrm>
        </p:spPr>
        <p:txBody>
          <a:bodyPr/>
          <a:lstStyle/>
          <a:p>
            <a:r>
              <a:rPr lang="en-US"/>
              <a:t>CHALLENGES TO CLEAN ENERGY RETROFITS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5935A3-3C86-75C8-7788-3F6598B59B49}"/>
              </a:ext>
            </a:extLst>
          </p:cNvPr>
          <p:cNvCxnSpPr>
            <a:cxnSpLocks/>
          </p:cNvCxnSpPr>
          <p:nvPr/>
        </p:nvCxnSpPr>
        <p:spPr>
          <a:xfrm>
            <a:off x="611863" y="694590"/>
            <a:ext cx="1223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666CDA-D6D8-A954-38A7-C46C9633E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6CCD6"/>
                </a:solidFill>
                <a:effectLst/>
                <a:uLnTx/>
                <a:uFillTx/>
                <a:latin typeface="Museo Sans 500" panose="02000000000000000000" pitchFamily="2" charset="77"/>
                <a:ea typeface="+mn-ea"/>
                <a:cs typeface="+mn-cs"/>
              </a:rPr>
              <a:t>NATIONAL HOUSING TRUST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3B22C05-BEA0-CC02-D017-0D7788E2C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52058"/>
              </p:ext>
            </p:extLst>
          </p:nvPr>
        </p:nvGraphicFramePr>
        <p:xfrm>
          <a:off x="611863" y="1104388"/>
          <a:ext cx="1080861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12">
                  <a:extLst>
                    <a:ext uri="{9D8B030D-6E8A-4147-A177-3AD203B41FA5}">
                      <a16:colId xmlns:a16="http://schemas.microsoft.com/office/drawing/2014/main" val="627935558"/>
                    </a:ext>
                  </a:extLst>
                </a:gridCol>
                <a:gridCol w="3457575">
                  <a:extLst>
                    <a:ext uri="{9D8B030D-6E8A-4147-A177-3AD203B41FA5}">
                      <a16:colId xmlns:a16="http://schemas.microsoft.com/office/drawing/2014/main" val="3958453012"/>
                    </a:ext>
                  </a:extLst>
                </a:gridCol>
                <a:gridCol w="3743323">
                  <a:extLst>
                    <a:ext uri="{9D8B030D-6E8A-4147-A177-3AD203B41FA5}">
                      <a16:colId xmlns:a16="http://schemas.microsoft.com/office/drawing/2014/main" val="16426668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useo Sans 500" panose="02000000000000000000" pitchFamily="50" charset="0"/>
                        </a:rPr>
                        <a:t>FINANCIAL CONSTRAINTS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Museo Sans 500" panose="02000000000000000000" pitchFamily="50" charset="0"/>
                        </a:rPr>
                        <a:t>TECHNICAL ASSISTANCE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Museo Sans 500" panose="02000000000000000000" pitchFamily="50" charset="0"/>
                        </a:rPr>
                        <a:t>STATE AND LOCAL POLICIES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295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US" sz="2000" dirty="0">
                        <a:solidFill>
                          <a:schemeClr val="tx2"/>
                        </a:solidFill>
                        <a:latin typeface="Museo Sans 300" panose="02000000000000000000" pitchFamily="50" charset="0"/>
                        <a:ea typeface="Calibri"/>
                        <a:cs typeface="Calibri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Lack of incentives to fill funding gaps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Museo Sans 3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useo Sans 300" panose="02000000000000000000" pitchFamily="50" charset="0"/>
                          <a:ea typeface="+mn-ea"/>
                          <a:cs typeface="+mn-cs"/>
                        </a:rPr>
                        <a:t>Electrification does not guarantee lower utility costs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Museo Sans 3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  <a:ea typeface="Calibri"/>
                          <a:cs typeface="Calibri"/>
                        </a:rPr>
                        <a:t>Predevelopment expenses (energy audits, feasibility assessments, etc.)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tx2"/>
                        </a:solidFill>
                        <a:latin typeface="Museo Sans 300" panose="02000000000000000000" pitchFamily="50" charset="0"/>
                        <a:ea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A51"/>
                        </a:solidFill>
                        <a:effectLst/>
                        <a:uLnTx/>
                        <a:uFillTx/>
                        <a:latin typeface="Museo Sans 3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51"/>
                          </a:solidFill>
                          <a:effectLst/>
                          <a:uLnTx/>
                          <a:uFillTx/>
                          <a:latin typeface="Museo Sans 300" panose="02000000000000000000" pitchFamily="50" charset="0"/>
                          <a:ea typeface="+mn-ea"/>
                          <a:cs typeface="+mn-cs"/>
                        </a:rPr>
                        <a:t>Understanding building performance requirements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A51"/>
                        </a:solidFill>
                        <a:effectLst/>
                        <a:uLnTx/>
                        <a:uFillTx/>
                        <a:latin typeface="Museo Sans 3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51"/>
                          </a:solidFill>
                          <a:effectLst/>
                          <a:uLnTx/>
                          <a:uFillTx/>
                          <a:latin typeface="Museo Sans 300" panose="02000000000000000000" pitchFamily="50" charset="0"/>
                          <a:ea typeface="+mn-ea"/>
                          <a:cs typeface="+mn-cs"/>
                        </a:rPr>
                        <a:t>Developing scopes of work best suited for each property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A51"/>
                        </a:solidFill>
                        <a:effectLst/>
                        <a:uLnTx/>
                        <a:uFillTx/>
                        <a:latin typeface="Museo Sans 3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51"/>
                          </a:solidFill>
                          <a:effectLst/>
                          <a:uLnTx/>
                          <a:uFillTx/>
                          <a:latin typeface="Museo Sans 300" panose="02000000000000000000" pitchFamily="50" charset="0"/>
                          <a:ea typeface="+mn-ea"/>
                          <a:cs typeface="+mn-cs"/>
                        </a:rPr>
                        <a:t>Identifying funding 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US" sz="2000" dirty="0">
                        <a:solidFill>
                          <a:schemeClr val="tx2"/>
                        </a:solidFill>
                        <a:latin typeface="Museo Sans 300" panose="02000000000000000000" pitchFamily="50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</a:rPr>
                        <a:t>Lack of multifamily carve-outs or set-asides in state programs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tx2"/>
                        </a:solidFill>
                        <a:latin typeface="Museo Sans 300" panose="02000000000000000000" pitchFamily="50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</a:rPr>
                        <a:t>Master-meter ban on multifamily buildings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tx2"/>
                        </a:solidFill>
                        <a:latin typeface="Museo Sans 300" panose="02000000000000000000" pitchFamily="50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latin typeface="Museo Sans 300" panose="02000000000000000000" pitchFamily="50" charset="0"/>
                        </a:rPr>
                        <a:t>Distribution of net-metering credits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817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637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D4CB1-B247-F8F2-B9B0-8CD4AC25C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95F91-BD47-F72B-C2F7-8632C73F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1" y="-220667"/>
            <a:ext cx="11758804" cy="1325563"/>
          </a:xfrm>
        </p:spPr>
        <p:txBody>
          <a:bodyPr/>
          <a:lstStyle/>
          <a:p>
            <a:r>
              <a:rPr lang="en-US"/>
              <a:t>RETROFIT COSTS- D.C. AFFORDABLE MF PROPERTY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BCDD28-B447-3E8D-3470-DAEA9253D474}"/>
              </a:ext>
            </a:extLst>
          </p:cNvPr>
          <p:cNvCxnSpPr>
            <a:cxnSpLocks/>
          </p:cNvCxnSpPr>
          <p:nvPr/>
        </p:nvCxnSpPr>
        <p:spPr>
          <a:xfrm>
            <a:off x="611863" y="694590"/>
            <a:ext cx="1223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E9FC6C2-0D3C-0C57-B074-C450FC298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6CCD6"/>
                </a:solidFill>
                <a:effectLst/>
                <a:uLnTx/>
                <a:uFillTx/>
                <a:latin typeface="Museo Sans 500" panose="02000000000000000000" pitchFamily="2" charset="77"/>
                <a:ea typeface="+mn-ea"/>
                <a:cs typeface="+mn-cs"/>
              </a:rPr>
              <a:t>NATIONAL HOUSING TRUST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4C4097-034D-3DC1-8830-A9050D5FEBB3}"/>
              </a:ext>
            </a:extLst>
          </p:cNvPr>
          <p:cNvGrpSpPr/>
          <p:nvPr/>
        </p:nvGrpSpPr>
        <p:grpSpPr>
          <a:xfrm>
            <a:off x="148590" y="968014"/>
            <a:ext cx="11894819" cy="5105070"/>
            <a:chOff x="-39109" y="1015168"/>
            <a:chExt cx="11894819" cy="5105070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2E9CC31B-2827-EEB5-B224-BEA835CF8BE8}"/>
                </a:ext>
              </a:extLst>
            </p:cNvPr>
            <p:cNvSpPr/>
            <p:nvPr/>
          </p:nvSpPr>
          <p:spPr>
            <a:xfrm rot="5400000">
              <a:off x="1422823" y="2563157"/>
              <a:ext cx="740951" cy="2374020"/>
            </a:xfrm>
            <a:prstGeom prst="rightBrace">
              <a:avLst>
                <a:gd name="adj1" fmla="val 0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A5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1135F9-8536-7DA2-F3F8-9D925D39955C}"/>
                </a:ext>
              </a:extLst>
            </p:cNvPr>
            <p:cNvSpPr txBox="1"/>
            <p:nvPr/>
          </p:nvSpPr>
          <p:spPr>
            <a:xfrm>
              <a:off x="7769583" y="4919909"/>
              <a:ext cx="291719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003A51"/>
                  </a:solidFill>
                  <a:effectLst/>
                  <a:highlight>
                    <a:srgbClr val="FFFFFF"/>
                  </a:highlight>
                  <a:uLnTx/>
                  <a:uFillTx/>
                  <a:latin typeface="Museo Sans 300" panose="02000000000000000000" pitchFamily="50" charset="0"/>
                </a:rPr>
                <a:t>Ventilation; remediate mold, moisture; replace carpeting; pest management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Museo Sans 300" panose="02000000000000000000" pitchFamily="50" charset="0"/>
              </a:endParaRPr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F7CAC0D2-6BEF-F36D-3F63-8B4873E3B136}"/>
                </a:ext>
              </a:extLst>
            </p:cNvPr>
            <p:cNvSpPr/>
            <p:nvPr/>
          </p:nvSpPr>
          <p:spPr>
            <a:xfrm rot="5400000">
              <a:off x="5131774" y="1380627"/>
              <a:ext cx="740951" cy="4739082"/>
            </a:xfrm>
            <a:prstGeom prst="rightBrace">
              <a:avLst>
                <a:gd name="adj1" fmla="val 0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A5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00D6CA06-A751-046C-7C5D-FFBFDA865E9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83537195"/>
                </p:ext>
              </p:extLst>
            </p:nvPr>
          </p:nvGraphicFramePr>
          <p:xfrm>
            <a:off x="-39109" y="1015168"/>
            <a:ext cx="11894819" cy="36799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5BDFC0-00A3-7DF3-5CB3-9E9747A10927}"/>
                </a:ext>
              </a:extLst>
            </p:cNvPr>
            <p:cNvSpPr txBox="1"/>
            <p:nvPr/>
          </p:nvSpPr>
          <p:spPr>
            <a:xfrm>
              <a:off x="531183" y="4839208"/>
              <a:ext cx="244645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003A51"/>
                  </a:solidFill>
                  <a:effectLst/>
                  <a:highlight>
                    <a:srgbClr val="FFFFFF"/>
                  </a:highlight>
                  <a:uLnTx/>
                  <a:uFillTx/>
                  <a:latin typeface="Museo Sans 300" panose="02000000000000000000" pitchFamily="50" charset="0"/>
                </a:rPr>
                <a:t>Weatherization, insulation, lighting, plumbing fixtures</a:t>
              </a:r>
            </a:p>
          </p:txBody>
        </p:sp>
        <p:sp>
          <p:nvSpPr>
            <p:cNvPr id="22" name="Right Brace 21">
              <a:extLst>
                <a:ext uri="{FF2B5EF4-FFF2-40B4-BE49-F238E27FC236}">
                  <a16:creationId xmlns:a16="http://schemas.microsoft.com/office/drawing/2014/main" id="{4D48C8E8-8FB1-A405-1CFA-47DB4AA174A1}"/>
                </a:ext>
              </a:extLst>
            </p:cNvPr>
            <p:cNvSpPr/>
            <p:nvPr/>
          </p:nvSpPr>
          <p:spPr>
            <a:xfrm rot="5400000">
              <a:off x="1313108" y="3380043"/>
              <a:ext cx="519683" cy="2339009"/>
            </a:xfrm>
            <a:prstGeom prst="rightBrace">
              <a:avLst>
                <a:gd name="adj1" fmla="val 0"/>
                <a:gd name="adj2" fmla="val 48214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A5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804D4A-C2A3-AE62-172E-7EC62AB0D8F9}"/>
                </a:ext>
              </a:extLst>
            </p:cNvPr>
            <p:cNvSpPr txBox="1"/>
            <p:nvPr/>
          </p:nvSpPr>
          <p:spPr>
            <a:xfrm>
              <a:off x="3334777" y="4883654"/>
              <a:ext cx="40776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003A51"/>
                  </a:solidFill>
                  <a:effectLst/>
                  <a:highlight>
                    <a:srgbClr val="FFFFFF"/>
                  </a:highlight>
                  <a:uLnTx/>
                  <a:uFillTx/>
                  <a:latin typeface="Museo Sans 300" panose="02000000000000000000" pitchFamily="50" charset="0"/>
                </a:rPr>
                <a:t>Heat pumps (space and water heating), stoves, energy recovery ventilation </a:t>
              </a:r>
            </a:p>
          </p:txBody>
        </p:sp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7012C5C2-4C1C-CFBB-EC38-F6EC46C41554}"/>
                </a:ext>
              </a:extLst>
            </p:cNvPr>
            <p:cNvSpPr/>
            <p:nvPr/>
          </p:nvSpPr>
          <p:spPr>
            <a:xfrm rot="5400000">
              <a:off x="4923881" y="2194915"/>
              <a:ext cx="549502" cy="4739084"/>
            </a:xfrm>
            <a:prstGeom prst="rightBrace">
              <a:avLst>
                <a:gd name="adj1" fmla="val 0"/>
                <a:gd name="adj2" fmla="val 48214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41CBB5FA-C8BF-71EE-8E63-FACCB69335F5}"/>
                </a:ext>
              </a:extLst>
            </p:cNvPr>
            <p:cNvSpPr/>
            <p:nvPr/>
          </p:nvSpPr>
          <p:spPr>
            <a:xfrm rot="5400000">
              <a:off x="8403714" y="3514033"/>
              <a:ext cx="543830" cy="2095175"/>
            </a:xfrm>
            <a:prstGeom prst="rightBrace">
              <a:avLst>
                <a:gd name="adj1" fmla="val 0"/>
                <a:gd name="adj2" fmla="val 48214"/>
              </a:avLst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81D6539-362F-1CFA-82AE-6BCA2C2CAE0D}"/>
              </a:ext>
            </a:extLst>
          </p:cNvPr>
          <p:cNvSpPr txBox="1"/>
          <p:nvPr/>
        </p:nvSpPr>
        <p:spPr>
          <a:xfrm>
            <a:off x="9520022" y="1645358"/>
            <a:ext cx="1515109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300" panose="02000000000000000000" pitchFamily="50" charset="0"/>
              </a:rPr>
              <a:t>$12.6 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4EE346-EF86-2B8B-05A4-3F1CF93937B3}"/>
              </a:ext>
            </a:extLst>
          </p:cNvPr>
          <p:cNvSpPr txBox="1"/>
          <p:nvPr/>
        </p:nvSpPr>
        <p:spPr>
          <a:xfrm>
            <a:off x="611863" y="2324676"/>
            <a:ext cx="16051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500" panose="02000000000000000000" pitchFamily="50" charset="0"/>
              </a:rPr>
              <a:t>Energy Efficiency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500" panose="02000000000000000000" pitchFamily="50" charset="0"/>
              </a:rPr>
              <a:t>$3.2 M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57A82881-7F3C-1FCD-77DA-9E3CB2D203A5}"/>
              </a:ext>
            </a:extLst>
          </p:cNvPr>
          <p:cNvSpPr txBox="1"/>
          <p:nvPr/>
        </p:nvSpPr>
        <p:spPr>
          <a:xfrm>
            <a:off x="3471718" y="2568930"/>
            <a:ext cx="3829226" cy="43482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300" panose="02000000000000000000" pitchFamily="50" charset="0"/>
              </a:rPr>
              <a:t>Electrification-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300" panose="02000000000000000000" pitchFamily="50" charset="0"/>
              </a:rPr>
              <a:t> $6.2 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87EC45-4063-9B78-CDC5-38E25C0F816F}"/>
              </a:ext>
            </a:extLst>
          </p:cNvPr>
          <p:cNvSpPr txBox="1"/>
          <p:nvPr/>
        </p:nvSpPr>
        <p:spPr>
          <a:xfrm>
            <a:off x="7903556" y="2321626"/>
            <a:ext cx="2374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300" panose="02000000000000000000" pitchFamily="50" charset="0"/>
              </a:rPr>
              <a:t>Healthy Housing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300" panose="02000000000000000000" pitchFamily="50" charset="0"/>
              </a:rPr>
              <a:t>$2.6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60F635-CFFA-110F-D945-887671369BAC}"/>
              </a:ext>
            </a:extLst>
          </p:cNvPr>
          <p:cNvSpPr txBox="1"/>
          <p:nvPr/>
        </p:nvSpPr>
        <p:spPr>
          <a:xfrm>
            <a:off x="690376" y="1026088"/>
            <a:ext cx="1048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Energy + Health Retrofit Price Tag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A51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(214-Unit  Multifamily Building)</a:t>
            </a:r>
          </a:p>
        </p:txBody>
      </p:sp>
    </p:spTree>
    <p:extLst>
      <p:ext uri="{BB962C8B-B14F-4D97-AF65-F5344CB8AC3E}">
        <p14:creationId xmlns:p14="http://schemas.microsoft.com/office/powerpoint/2010/main" val="897553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9C4BE-DC3C-562F-544B-FA7A4173D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60AF27-780F-8BB6-5394-B9D4707A33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AA43C-600C-D54E-B5CF-343AF97789D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B6CCD6"/>
                </a:solidFill>
                <a:effectLst/>
                <a:uLnTx/>
                <a:uFillTx/>
                <a:latin typeface="Museo Sans 500" panose="02000000000000000000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B6CCD6"/>
              </a:solidFill>
              <a:effectLst/>
              <a:uLnTx/>
              <a:uFillTx/>
              <a:latin typeface="Museo Sans 500" panose="02000000000000000000" pitchFamily="2" charset="77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C707C0-8337-28A8-BA29-540054DD3F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53F5C2-39C8-A94B-7E97-4A729C7F1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382" y="581034"/>
            <a:ext cx="5397337" cy="3039962"/>
          </a:xfrm>
        </p:spPr>
        <p:txBody>
          <a:bodyPr/>
          <a:lstStyle/>
          <a:p>
            <a:r>
              <a:rPr lang="en-US" sz="4800" cap="all"/>
              <a:t>SOLUTIONS AND OPPORTUNITIES</a:t>
            </a:r>
            <a:endParaRPr lang="en-US" sz="4800" cap="all" dirty="0"/>
          </a:p>
        </p:txBody>
      </p:sp>
    </p:spTree>
    <p:extLst>
      <p:ext uri="{BB962C8B-B14F-4D97-AF65-F5344CB8AC3E}">
        <p14:creationId xmlns:p14="http://schemas.microsoft.com/office/powerpoint/2010/main" val="1423683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87E34-1AE5-520F-8C12-2A821C0AF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FD29C-403C-BB35-BE9A-8D8AED5E1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2" y="-220667"/>
            <a:ext cx="10515600" cy="1325563"/>
          </a:xfrm>
        </p:spPr>
        <p:txBody>
          <a:bodyPr/>
          <a:lstStyle/>
          <a:p>
            <a:r>
              <a:rPr lang="en-US"/>
              <a:t>RIHOUSING RENEWABLE ENERGY REPORT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1EAB23-E25C-464B-5083-80692757B122}"/>
              </a:ext>
            </a:extLst>
          </p:cNvPr>
          <p:cNvCxnSpPr>
            <a:cxnSpLocks/>
          </p:cNvCxnSpPr>
          <p:nvPr/>
        </p:nvCxnSpPr>
        <p:spPr>
          <a:xfrm>
            <a:off x="611863" y="694590"/>
            <a:ext cx="1223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1F32B28-0BB5-A8EB-2A09-90A3A4580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4138" y="6356350"/>
            <a:ext cx="4114800" cy="30570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6CCD6"/>
                </a:solidFill>
                <a:effectLst/>
                <a:uLnTx/>
                <a:uFillTx/>
                <a:latin typeface="Museo Sans 500" panose="02000000000000000000" pitchFamily="2" charset="77"/>
                <a:ea typeface="+mn-ea"/>
                <a:cs typeface="+mn-cs"/>
              </a:rPr>
              <a:t>NATIONAL HOUSING TRUST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E9928A-E462-4838-2EC6-5575A6A4A89A}"/>
              </a:ext>
            </a:extLst>
          </p:cNvPr>
          <p:cNvSpPr txBox="1">
            <a:spLocks/>
          </p:cNvSpPr>
          <p:nvPr/>
        </p:nvSpPr>
        <p:spPr>
          <a:xfrm>
            <a:off x="611863" y="722925"/>
            <a:ext cx="5750837" cy="54404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ea typeface="Lato"/>
              <a:cs typeface="Lato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ea typeface="Lato"/>
                <a:cs typeface="Lato"/>
              </a:rPr>
              <a:t>Renewable energy incentive programs should </a:t>
            </a:r>
            <a:r>
              <a:rPr lang="en-US" sz="2000" b="1" dirty="0">
                <a:solidFill>
                  <a:schemeClr val="tx2"/>
                </a:solidFill>
                <a:ea typeface="Lato"/>
                <a:cs typeface="Lato"/>
              </a:rPr>
              <a:t>include adders that promote affordable housing participation </a:t>
            </a:r>
            <a:r>
              <a:rPr lang="en-US" sz="2000" dirty="0">
                <a:solidFill>
                  <a:schemeClr val="tx2"/>
                </a:solidFill>
                <a:ea typeface="Lato"/>
                <a:cs typeface="Lato"/>
              </a:rPr>
              <a:t>and ensure that low-income residents receive the benefits of renewable energy. </a:t>
            </a:r>
          </a:p>
          <a:p>
            <a:pPr lvl="1">
              <a:lnSpc>
                <a:spcPct val="100000"/>
              </a:lnSpc>
            </a:pPr>
            <a:endParaRPr lang="en-US" dirty="0">
              <a:solidFill>
                <a:schemeClr val="tx2"/>
              </a:solidFill>
              <a:latin typeface="Museo Sans 500" panose="02000000000000000000" pitchFamily="2" charset="77"/>
              <a:ea typeface="Lato"/>
              <a:cs typeface="Lato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ea typeface="Lato"/>
                <a:cs typeface="Lato"/>
              </a:rPr>
              <a:t>Amend the </a:t>
            </a:r>
            <a:r>
              <a:rPr lang="en-US" sz="2000" b="1" dirty="0">
                <a:solidFill>
                  <a:schemeClr val="tx2"/>
                </a:solidFill>
                <a:ea typeface="Lato"/>
                <a:cs typeface="Lato"/>
              </a:rPr>
              <a:t>master meter ban to exempt affordable housing </a:t>
            </a:r>
            <a:r>
              <a:rPr lang="en-US" sz="2000" dirty="0">
                <a:solidFill>
                  <a:schemeClr val="tx2"/>
                </a:solidFill>
                <a:ea typeface="Lato"/>
                <a:cs typeface="Lato"/>
              </a:rPr>
              <a:t>providers pursuing renewable energy. </a:t>
            </a:r>
          </a:p>
          <a:p>
            <a:pPr>
              <a:lnSpc>
                <a:spcPct val="100000"/>
              </a:lnSpc>
            </a:pPr>
            <a:endParaRPr lang="en-US" i="1" dirty="0">
              <a:solidFill>
                <a:schemeClr val="tx2"/>
              </a:solidFill>
              <a:ea typeface="Lato"/>
              <a:cs typeface="Lato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2"/>
                </a:solidFill>
                <a:ea typeface="Lato"/>
                <a:cs typeface="Lato"/>
              </a:rPr>
              <a:t>Invest in resources and programming to provide in-depth technical assistance </a:t>
            </a:r>
            <a:r>
              <a:rPr lang="en-US" sz="2000" dirty="0">
                <a:solidFill>
                  <a:schemeClr val="tx2"/>
                </a:solidFill>
                <a:ea typeface="Lato"/>
                <a:cs typeface="Lato"/>
              </a:rPr>
              <a:t>for affordable housing providers interested in deploying on-site renewable energy</a:t>
            </a:r>
            <a:r>
              <a:rPr lang="en-US" dirty="0">
                <a:solidFill>
                  <a:schemeClr val="tx2"/>
                </a:solidFill>
                <a:ea typeface="Lato"/>
                <a:cs typeface="Lato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09221-A27F-366D-AD7C-076966149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822" y="722925"/>
            <a:ext cx="4114800" cy="535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6303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A NEW NHT">
      <a:dk1>
        <a:srgbClr val="F05A21"/>
      </a:dk1>
      <a:lt1>
        <a:srgbClr val="FFFFFF"/>
      </a:lt1>
      <a:dk2>
        <a:srgbClr val="003A51"/>
      </a:dk2>
      <a:lt2>
        <a:srgbClr val="E7E6E6"/>
      </a:lt2>
      <a:accent1>
        <a:srgbClr val="F15922"/>
      </a:accent1>
      <a:accent2>
        <a:srgbClr val="FCAF17"/>
      </a:accent2>
      <a:accent3>
        <a:srgbClr val="34A58D"/>
      </a:accent3>
      <a:accent4>
        <a:srgbClr val="003A51"/>
      </a:accent4>
      <a:accent5>
        <a:srgbClr val="B6CCD6"/>
      </a:accent5>
      <a:accent6>
        <a:srgbClr val="F7996C"/>
      </a:accent6>
      <a:hlink>
        <a:srgbClr val="FFCC7B"/>
      </a:hlink>
      <a:folHlink>
        <a:srgbClr val="606F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A NEW NHT">
      <a:dk1>
        <a:srgbClr val="F05A21"/>
      </a:dk1>
      <a:lt1>
        <a:srgbClr val="FFFFFF"/>
      </a:lt1>
      <a:dk2>
        <a:srgbClr val="003A51"/>
      </a:dk2>
      <a:lt2>
        <a:srgbClr val="E7E6E6"/>
      </a:lt2>
      <a:accent1>
        <a:srgbClr val="F15922"/>
      </a:accent1>
      <a:accent2>
        <a:srgbClr val="FCAF17"/>
      </a:accent2>
      <a:accent3>
        <a:srgbClr val="34A58D"/>
      </a:accent3>
      <a:accent4>
        <a:srgbClr val="003A51"/>
      </a:accent4>
      <a:accent5>
        <a:srgbClr val="B6CCD6"/>
      </a:accent5>
      <a:accent6>
        <a:srgbClr val="F7996C"/>
      </a:accent6>
      <a:hlink>
        <a:srgbClr val="FFCC7B"/>
      </a:hlink>
      <a:folHlink>
        <a:srgbClr val="606F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990869E058344A4546143B288597E" ma:contentTypeVersion="1" ma:contentTypeDescription="Create a new document." ma:contentTypeScope="" ma:versionID="8ac1a4ad2f2d5c7660f99c5504fa9d7b">
  <xsd:schema xmlns:xsd="http://www.w3.org/2001/XMLSchema" xmlns:xs="http://www.w3.org/2001/XMLSchema" xmlns:p="http://schemas.microsoft.com/office/2006/metadata/properties" xmlns:ns2="$ListId:commdocs;" xmlns:ns3="http://schemas.microsoft.com/sharepoint/v4" targetNamespace="http://schemas.microsoft.com/office/2006/metadata/properties" ma:root="true" ma:fieldsID="02d95687937d068b980139351c892b6d" ns2:_="" ns3:_="">
    <xsd:import namespace="$ListId:commdocs;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Grouping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$ListId:commdocs;" elementFormDefault="qualified">
    <xsd:import namespace="http://schemas.microsoft.com/office/2006/documentManagement/types"/>
    <xsd:import namespace="http://schemas.microsoft.com/office/infopath/2007/PartnerControls"/>
    <xsd:element name="Grouping" ma:index="8" ma:displayName="Grouping" ma:default="Agenda" ma:description="Add a Grouping" ma:internalName="Grouping">
      <xsd:simpleType>
        <xsd:restriction base="dms:Text">
          <xsd:maxLength value="7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rouping xmlns="$ListId:commdocs;">Agenda</Grouping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ABBD1442-FA8E-4562-BF6C-7F76761E8E21}"/>
</file>

<file path=customXml/itemProps2.xml><?xml version="1.0" encoding="utf-8"?>
<ds:datastoreItem xmlns:ds="http://schemas.openxmlformats.org/officeDocument/2006/customXml" ds:itemID="{590245EF-008B-4E5A-A85C-D3CC8A1FB8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55C74C-8FA7-43FD-86E9-A3494D74CF2D}">
  <ds:schemaRefs>
    <ds:schemaRef ds:uri="f062c847-83aa-4ab5-91e3-647474bf83c5"/>
    <ds:schemaRef ds:uri="d59fda31-8940-4cbe-8c27-b1d5a8398af7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1076</Words>
  <Application>Microsoft Office PowerPoint</Application>
  <PresentationFormat>Widescreen</PresentationFormat>
  <Paragraphs>202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Lato</vt:lpstr>
      <vt:lpstr>Lato Light</vt:lpstr>
      <vt:lpstr>Museo Sans 100</vt:lpstr>
      <vt:lpstr>Museo Sans 300</vt:lpstr>
      <vt:lpstr>Museo Sans 500</vt:lpstr>
      <vt:lpstr>Museo Sans 700</vt:lpstr>
      <vt:lpstr>Museo Sans 900</vt:lpstr>
      <vt:lpstr>Wingdings</vt:lpstr>
      <vt:lpstr>2_Office Theme</vt:lpstr>
      <vt:lpstr>Office Theme</vt:lpstr>
      <vt:lpstr>PowerPoint Presentation</vt:lpstr>
      <vt:lpstr>Agenda</vt:lpstr>
      <vt:lpstr>What are the Benefits of CLEan energy retrofits?</vt:lpstr>
      <vt:lpstr>Drivers of CLEAN ENERGY RETROFITS in Affordable Housing</vt:lpstr>
      <vt:lpstr>CHALLENGES</vt:lpstr>
      <vt:lpstr>CHALLENGES TO CLEAN ENERGY RETROFITS</vt:lpstr>
      <vt:lpstr>RETROFIT COSTS- D.C. AFFORDABLE MF PROPERTY</vt:lpstr>
      <vt:lpstr>SOLUTIONS AND OPPORTUNITIES</vt:lpstr>
      <vt:lpstr>RIHOUSING RENEWABLE ENERGY REPORT</vt:lpstr>
      <vt:lpstr>BUILDING PERFORMANCE STANDARDS (BPS)</vt:lpstr>
      <vt:lpstr>BPS ACCOMODATIONS FOR AFFORDABLE HOUSING</vt:lpstr>
      <vt:lpstr>COLORADO ELECTRIFICATION HUB</vt:lpstr>
      <vt:lpstr>SOLAR TECHNICAL ASSISTANCE PROGRAMS</vt:lpstr>
      <vt:lpstr>ELECTRIC INFRASTRUCTURE UPGRADES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Madeleine McCullough</dc:creator>
  <cp:lastModifiedBy>Christy Durant</cp:lastModifiedBy>
  <cp:revision>3</cp:revision>
  <dcterms:created xsi:type="dcterms:W3CDTF">2025-04-04T19:57:20Z</dcterms:created>
  <dcterms:modified xsi:type="dcterms:W3CDTF">2025-05-19T17:46:58Z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0x010100C7F990869E058344A4546143B288597E</vt:lpwstr>
  </property>
  <property fmtid="{D5CDD505-2E9C-101B-9397-08002B2CF9AE}" pid="3" name="MediaServiceImageTags">
    <vt:lpwstr/>
  </property>
</Properties>
</file>